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72" r:id="rId4"/>
    <p:sldId id="273" r:id="rId5"/>
    <p:sldId id="271" r:id="rId6"/>
    <p:sldId id="275" r:id="rId7"/>
    <p:sldId id="274" r:id="rId8"/>
    <p:sldId id="283" r:id="rId9"/>
    <p:sldId id="282" r:id="rId10"/>
    <p:sldId id="281" r:id="rId11"/>
    <p:sldId id="280" r:id="rId12"/>
    <p:sldId id="279" r:id="rId13"/>
    <p:sldId id="278" r:id="rId14"/>
    <p:sldId id="277" r:id="rId15"/>
    <p:sldId id="261" r:id="rId16"/>
    <p:sldId id="286" r:id="rId17"/>
    <p:sldId id="285" r:id="rId18"/>
    <p:sldId id="284" r:id="rId19"/>
    <p:sldId id="276" r:id="rId20"/>
    <p:sldId id="287" r:id="rId21"/>
    <p:sldId id="288" r:id="rId22"/>
    <p:sldId id="267" r:id="rId23"/>
    <p:sldId id="269" r:id="rId24"/>
    <p:sldId id="262" r:id="rId25"/>
    <p:sldId id="263" r:id="rId26"/>
    <p:sldId id="264" r:id="rId27"/>
    <p:sldId id="259" r:id="rId28"/>
    <p:sldId id="260" r:id="rId29"/>
    <p:sldId id="265" r:id="rId30"/>
    <p:sldId id="266" r:id="rId31"/>
    <p:sldId id="268" r:id="rId32"/>
    <p:sldId id="257" r:id="rId33"/>
    <p:sldId id="258" r:id="rId34"/>
  </p:sldIdLst>
  <p:sldSz cx="18288000" cy="10287000"/>
  <p:notesSz cx="6858000" cy="9144000"/>
  <p:embeddedFontLst>
    <p:embeddedFont>
      <p:font typeface="Montserrat Classic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Montserrat Classic Bold" panose="020B0604020202020204" charset="0"/>
      <p:regular r:id="rId42"/>
    </p:embeddedFont>
    <p:embeddedFont>
      <p:font typeface="Montserrat Semi-Bold" panose="020B0604020202020204" charset="0"/>
      <p:regular r:id="rId43"/>
    </p:embeddedFont>
    <p:embeddedFont>
      <p:font typeface="Kulachat Serif" panose="020B0604020202020204" charset="0"/>
      <p:regular r:id="rId44"/>
    </p:embeddedFont>
    <p:embeddedFont>
      <p:font typeface="Aparajita" panose="02020603050405020304" pitchFamily="18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-8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svg"/><Relationship Id="rId7" Type="http://schemas.openxmlformats.org/officeDocument/2006/relationships/image" Target="../media/image49.svg"/><Relationship Id="rId12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5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35.svg"/><Relationship Id="rId1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0.png"/><Relationship Id="rId3" Type="http://schemas.openxmlformats.org/officeDocument/2006/relationships/image" Target="../media/image44.png"/><Relationship Id="rId7" Type="http://schemas.openxmlformats.org/officeDocument/2006/relationships/image" Target="../media/image7.png"/><Relationship Id="rId12" Type="http://schemas.openxmlformats.org/officeDocument/2006/relationships/image" Target="../media/image23.sv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9.png"/><Relationship Id="rId5" Type="http://schemas.openxmlformats.org/officeDocument/2006/relationships/image" Target="../media/image57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8.png"/><Relationship Id="rId1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27.sv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21" Type="http://schemas.openxmlformats.org/officeDocument/2006/relationships/image" Target="../media/image75.svg"/><Relationship Id="rId42" Type="http://schemas.openxmlformats.org/officeDocument/2006/relationships/image" Target="../media/image83.png"/><Relationship Id="rId47" Type="http://schemas.openxmlformats.org/officeDocument/2006/relationships/image" Target="../media/image101.svg"/><Relationship Id="rId63" Type="http://schemas.openxmlformats.org/officeDocument/2006/relationships/image" Target="../media/image117.svg"/><Relationship Id="rId68" Type="http://schemas.openxmlformats.org/officeDocument/2006/relationships/image" Target="../media/image96.png"/><Relationship Id="rId84" Type="http://schemas.openxmlformats.org/officeDocument/2006/relationships/image" Target="../media/image104.png"/><Relationship Id="rId89" Type="http://schemas.openxmlformats.org/officeDocument/2006/relationships/image" Target="../media/image143.svg"/><Relationship Id="rId16" Type="http://schemas.openxmlformats.org/officeDocument/2006/relationships/image" Target="../media/image70.png"/><Relationship Id="rId11" Type="http://schemas.openxmlformats.org/officeDocument/2006/relationships/image" Target="../media/image65.svg"/><Relationship Id="rId32" Type="http://schemas.openxmlformats.org/officeDocument/2006/relationships/image" Target="../media/image78.png"/><Relationship Id="rId37" Type="http://schemas.openxmlformats.org/officeDocument/2006/relationships/image" Target="../media/image91.svg"/><Relationship Id="rId53" Type="http://schemas.openxmlformats.org/officeDocument/2006/relationships/image" Target="../media/image107.svg"/><Relationship Id="rId58" Type="http://schemas.openxmlformats.org/officeDocument/2006/relationships/image" Target="../media/image91.png"/><Relationship Id="rId74" Type="http://schemas.openxmlformats.org/officeDocument/2006/relationships/image" Target="../media/image99.png"/><Relationship Id="rId79" Type="http://schemas.openxmlformats.org/officeDocument/2006/relationships/image" Target="../media/image133.svg"/><Relationship Id="rId5" Type="http://schemas.openxmlformats.org/officeDocument/2006/relationships/image" Target="../media/image59.svg"/><Relationship Id="rId90" Type="http://schemas.openxmlformats.org/officeDocument/2006/relationships/image" Target="../media/image107.png"/><Relationship Id="rId95" Type="http://schemas.openxmlformats.org/officeDocument/2006/relationships/image" Target="../media/image149.svg"/><Relationship Id="rId22" Type="http://schemas.openxmlformats.org/officeDocument/2006/relationships/image" Target="../media/image73.png"/><Relationship Id="rId27" Type="http://schemas.openxmlformats.org/officeDocument/2006/relationships/image" Target="../media/image81.svg"/><Relationship Id="rId43" Type="http://schemas.openxmlformats.org/officeDocument/2006/relationships/image" Target="../media/image97.svg"/><Relationship Id="rId48" Type="http://schemas.openxmlformats.org/officeDocument/2006/relationships/image" Target="../media/image86.png"/><Relationship Id="rId64" Type="http://schemas.openxmlformats.org/officeDocument/2006/relationships/image" Target="../media/image94.png"/><Relationship Id="rId69" Type="http://schemas.openxmlformats.org/officeDocument/2006/relationships/image" Target="../media/image123.svg"/><Relationship Id="rId80" Type="http://schemas.openxmlformats.org/officeDocument/2006/relationships/image" Target="../media/image102.png"/><Relationship Id="rId85" Type="http://schemas.openxmlformats.org/officeDocument/2006/relationships/image" Target="../media/image139.svg"/><Relationship Id="rId3" Type="http://schemas.openxmlformats.org/officeDocument/2006/relationships/image" Target="../media/image57.svg"/><Relationship Id="rId12" Type="http://schemas.openxmlformats.org/officeDocument/2006/relationships/image" Target="../media/image68.png"/><Relationship Id="rId17" Type="http://schemas.openxmlformats.org/officeDocument/2006/relationships/image" Target="../media/image71.svg"/><Relationship Id="rId25" Type="http://schemas.openxmlformats.org/officeDocument/2006/relationships/image" Target="../media/image79.svg"/><Relationship Id="rId33" Type="http://schemas.openxmlformats.org/officeDocument/2006/relationships/image" Target="../media/image87.svg"/><Relationship Id="rId38" Type="http://schemas.openxmlformats.org/officeDocument/2006/relationships/image" Target="../media/image81.png"/><Relationship Id="rId46" Type="http://schemas.openxmlformats.org/officeDocument/2006/relationships/image" Target="../media/image85.png"/><Relationship Id="rId59" Type="http://schemas.openxmlformats.org/officeDocument/2006/relationships/image" Target="../media/image113.svg"/><Relationship Id="rId67" Type="http://schemas.openxmlformats.org/officeDocument/2006/relationships/image" Target="../media/image121.svg"/><Relationship Id="rId20" Type="http://schemas.openxmlformats.org/officeDocument/2006/relationships/image" Target="../media/image72.png"/><Relationship Id="rId41" Type="http://schemas.openxmlformats.org/officeDocument/2006/relationships/image" Target="../media/image95.svg"/><Relationship Id="rId54" Type="http://schemas.openxmlformats.org/officeDocument/2006/relationships/image" Target="../media/image89.png"/><Relationship Id="rId62" Type="http://schemas.openxmlformats.org/officeDocument/2006/relationships/image" Target="../media/image93.png"/><Relationship Id="rId70" Type="http://schemas.openxmlformats.org/officeDocument/2006/relationships/image" Target="../media/image97.png"/><Relationship Id="rId75" Type="http://schemas.openxmlformats.org/officeDocument/2006/relationships/image" Target="../media/image129.svg"/><Relationship Id="rId83" Type="http://schemas.openxmlformats.org/officeDocument/2006/relationships/image" Target="../media/image137.svg"/><Relationship Id="rId88" Type="http://schemas.openxmlformats.org/officeDocument/2006/relationships/image" Target="../media/image106.png"/><Relationship Id="rId91" Type="http://schemas.openxmlformats.org/officeDocument/2006/relationships/image" Target="../media/image145.svg"/><Relationship Id="rId9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5" Type="http://schemas.openxmlformats.org/officeDocument/2006/relationships/image" Target="../media/image69.svg"/><Relationship Id="rId23" Type="http://schemas.openxmlformats.org/officeDocument/2006/relationships/image" Target="../media/image77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49" Type="http://schemas.openxmlformats.org/officeDocument/2006/relationships/image" Target="../media/image103.svg"/><Relationship Id="rId57" Type="http://schemas.openxmlformats.org/officeDocument/2006/relationships/image" Target="../media/image111.svg"/><Relationship Id="rId10" Type="http://schemas.openxmlformats.org/officeDocument/2006/relationships/image" Target="../media/image67.png"/><Relationship Id="rId31" Type="http://schemas.openxmlformats.org/officeDocument/2006/relationships/image" Target="../media/image85.svg"/><Relationship Id="rId44" Type="http://schemas.openxmlformats.org/officeDocument/2006/relationships/image" Target="../media/image84.png"/><Relationship Id="rId52" Type="http://schemas.openxmlformats.org/officeDocument/2006/relationships/image" Target="../media/image88.png"/><Relationship Id="rId60" Type="http://schemas.openxmlformats.org/officeDocument/2006/relationships/image" Target="../media/image92.png"/><Relationship Id="rId65" Type="http://schemas.openxmlformats.org/officeDocument/2006/relationships/image" Target="../media/image119.svg"/><Relationship Id="rId73" Type="http://schemas.openxmlformats.org/officeDocument/2006/relationships/image" Target="../media/image127.svg"/><Relationship Id="rId78" Type="http://schemas.openxmlformats.org/officeDocument/2006/relationships/image" Target="../media/image101.png"/><Relationship Id="rId81" Type="http://schemas.openxmlformats.org/officeDocument/2006/relationships/image" Target="../media/image135.svg"/><Relationship Id="rId86" Type="http://schemas.openxmlformats.org/officeDocument/2006/relationships/image" Target="../media/image105.png"/><Relationship Id="rId94" Type="http://schemas.openxmlformats.org/officeDocument/2006/relationships/image" Target="../media/image109.png"/><Relationship Id="rId99" Type="http://schemas.openxmlformats.org/officeDocument/2006/relationships/image" Target="../media/image153.svg"/><Relationship Id="rId4" Type="http://schemas.openxmlformats.org/officeDocument/2006/relationships/image" Target="../media/image64.png"/><Relationship Id="rId9" Type="http://schemas.openxmlformats.org/officeDocument/2006/relationships/image" Target="../media/image63.svg"/><Relationship Id="rId13" Type="http://schemas.openxmlformats.org/officeDocument/2006/relationships/image" Target="../media/image67.svg"/><Relationship Id="rId18" Type="http://schemas.openxmlformats.org/officeDocument/2006/relationships/image" Target="../media/image71.png"/><Relationship Id="rId39" Type="http://schemas.openxmlformats.org/officeDocument/2006/relationships/image" Target="../media/image93.svg"/><Relationship Id="rId34" Type="http://schemas.openxmlformats.org/officeDocument/2006/relationships/image" Target="../media/image79.png"/><Relationship Id="rId50" Type="http://schemas.openxmlformats.org/officeDocument/2006/relationships/image" Target="../media/image87.png"/><Relationship Id="rId55" Type="http://schemas.openxmlformats.org/officeDocument/2006/relationships/image" Target="../media/image109.svg"/><Relationship Id="rId76" Type="http://schemas.openxmlformats.org/officeDocument/2006/relationships/image" Target="../media/image100.png"/><Relationship Id="rId97" Type="http://schemas.openxmlformats.org/officeDocument/2006/relationships/image" Target="../media/image151.svg"/><Relationship Id="rId7" Type="http://schemas.openxmlformats.org/officeDocument/2006/relationships/image" Target="../media/image61.svg"/><Relationship Id="rId71" Type="http://schemas.openxmlformats.org/officeDocument/2006/relationships/image" Target="../media/image125.svg"/><Relationship Id="rId92" Type="http://schemas.openxmlformats.org/officeDocument/2006/relationships/image" Target="../media/image108.png"/><Relationship Id="rId2" Type="http://schemas.openxmlformats.org/officeDocument/2006/relationships/image" Target="../media/image63.png"/><Relationship Id="rId29" Type="http://schemas.openxmlformats.org/officeDocument/2006/relationships/image" Target="../media/image83.svg"/><Relationship Id="rId24" Type="http://schemas.openxmlformats.org/officeDocument/2006/relationships/image" Target="../media/image74.png"/><Relationship Id="rId40" Type="http://schemas.openxmlformats.org/officeDocument/2006/relationships/image" Target="../media/image82.png"/><Relationship Id="rId45" Type="http://schemas.openxmlformats.org/officeDocument/2006/relationships/image" Target="../media/image99.svg"/><Relationship Id="rId66" Type="http://schemas.openxmlformats.org/officeDocument/2006/relationships/image" Target="../media/image95.png"/><Relationship Id="rId87" Type="http://schemas.openxmlformats.org/officeDocument/2006/relationships/image" Target="../media/image141.svg"/><Relationship Id="rId61" Type="http://schemas.openxmlformats.org/officeDocument/2006/relationships/image" Target="../media/image115.svg"/><Relationship Id="rId82" Type="http://schemas.openxmlformats.org/officeDocument/2006/relationships/image" Target="../media/image103.png"/><Relationship Id="rId19" Type="http://schemas.openxmlformats.org/officeDocument/2006/relationships/image" Target="../media/image73.svg"/><Relationship Id="rId14" Type="http://schemas.openxmlformats.org/officeDocument/2006/relationships/image" Target="../media/image69.png"/><Relationship Id="rId30" Type="http://schemas.openxmlformats.org/officeDocument/2006/relationships/image" Target="../media/image77.png"/><Relationship Id="rId35" Type="http://schemas.openxmlformats.org/officeDocument/2006/relationships/image" Target="../media/image89.svg"/><Relationship Id="rId56" Type="http://schemas.openxmlformats.org/officeDocument/2006/relationships/image" Target="../media/image90.png"/><Relationship Id="rId77" Type="http://schemas.openxmlformats.org/officeDocument/2006/relationships/image" Target="../media/image131.svg"/><Relationship Id="rId8" Type="http://schemas.openxmlformats.org/officeDocument/2006/relationships/image" Target="../media/image66.png"/><Relationship Id="rId51" Type="http://schemas.openxmlformats.org/officeDocument/2006/relationships/image" Target="../media/image105.svg"/><Relationship Id="rId72" Type="http://schemas.openxmlformats.org/officeDocument/2006/relationships/image" Target="../media/image98.png"/><Relationship Id="rId93" Type="http://schemas.openxmlformats.org/officeDocument/2006/relationships/image" Target="../media/image147.svg"/><Relationship Id="rId98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0.png"/><Relationship Id="rId12" Type="http://schemas.openxmlformats.org/officeDocument/2006/relationships/image" Target="../media/image2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.png"/><Relationship Id="rId15" Type="http://schemas.openxmlformats.org/officeDocument/2006/relationships/image" Target="../media/image5.png"/><Relationship Id="rId10" Type="http://schemas.openxmlformats.org/officeDocument/2006/relationships/image" Target="../media/image21.svg"/><Relationship Id="rId9" Type="http://schemas.openxmlformats.org/officeDocument/2006/relationships/image" Target="../media/image8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4324902" y="1469072"/>
            <a:ext cx="4879847" cy="15755995"/>
          </a:xfrm>
          <a:custGeom>
            <a:avLst/>
            <a:gdLst/>
            <a:ahLst/>
            <a:cxnLst/>
            <a:rect l="l" t="t" r="r" b="b"/>
            <a:pathLst>
              <a:path w="4879847" h="15755995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8992690" y="1539949"/>
            <a:ext cx="9336114" cy="9336114"/>
          </a:xfrm>
          <a:custGeom>
            <a:avLst/>
            <a:gdLst/>
            <a:ahLst/>
            <a:cxnLst/>
            <a:rect l="l" t="t" r="r" b="b"/>
            <a:pathLst>
              <a:path w="9336114" h="9336114">
                <a:moveTo>
                  <a:pt x="0" y="0"/>
                </a:moveTo>
                <a:lnTo>
                  <a:pt x="9336113" y="0"/>
                </a:lnTo>
                <a:lnTo>
                  <a:pt x="9336113" y="9336114"/>
                </a:lnTo>
                <a:lnTo>
                  <a:pt x="0" y="9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689456" y="3444202"/>
            <a:ext cx="8233908" cy="179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45"/>
              </a:lnSpc>
            </a:pPr>
            <a:r>
              <a:rPr lang="en-US" sz="11871" b="1" spc="427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Company</a:t>
            </a:r>
          </a:p>
        </p:txBody>
      </p:sp>
      <p:sp>
        <p:nvSpPr>
          <p:cNvPr id="5" name="Freeform 5"/>
          <p:cNvSpPr/>
          <p:nvPr/>
        </p:nvSpPr>
        <p:spPr>
          <a:xfrm rot="2700000">
            <a:off x="521329" y="-3317944"/>
            <a:ext cx="2336254" cy="7543272"/>
          </a:xfrm>
          <a:custGeom>
            <a:avLst/>
            <a:gdLst/>
            <a:ahLst/>
            <a:cxnLst/>
            <a:rect l="l" t="t" r="r" b="b"/>
            <a:pathLst>
              <a:path w="2336254" h="7543272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-434583" y="-78920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972758" y="7454921"/>
            <a:ext cx="540836" cy="534936"/>
          </a:xfrm>
          <a:custGeom>
            <a:avLst/>
            <a:gdLst/>
            <a:ahLst/>
            <a:cxnLst/>
            <a:rect l="l" t="t" r="r" b="b"/>
            <a:pathLst>
              <a:path w="540836" h="534936">
                <a:moveTo>
                  <a:pt x="0" y="0"/>
                </a:moveTo>
                <a:lnTo>
                  <a:pt x="540836" y="0"/>
                </a:lnTo>
                <a:lnTo>
                  <a:pt x="540836" y="534936"/>
                </a:lnTo>
                <a:lnTo>
                  <a:pt x="0" y="5349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89456" y="5414995"/>
            <a:ext cx="8233908" cy="179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45"/>
              </a:lnSpc>
            </a:pPr>
            <a:r>
              <a:rPr lang="en-US" sz="11871" b="1" spc="391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Profile </a:t>
            </a:r>
          </a:p>
        </p:txBody>
      </p:sp>
      <p:pic>
        <p:nvPicPr>
          <p:cNvPr id="9" name="Picture 8" descr="Logo Saysh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70643" y="40439"/>
            <a:ext cx="4690853" cy="12438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126157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20" name="Picture 19" descr="WhatsApp Image 2024-08-13 at 16.37.07_aa5e3955"/>
          <p:cNvPicPr>
            <a:picLocks noChangeAspect="1"/>
          </p:cNvPicPr>
          <p:nvPr/>
        </p:nvPicPr>
        <p:blipFill>
          <a:blip r:embed="rId3"/>
          <a:srcRect l="4231" t="5072" b="3723"/>
          <a:stretch>
            <a:fillRect/>
          </a:stretch>
        </p:blipFill>
        <p:spPr>
          <a:xfrm>
            <a:off x="820166" y="2518086"/>
            <a:ext cx="8400034" cy="5791864"/>
          </a:xfrm>
          <a:prstGeom prst="rect">
            <a:avLst/>
          </a:prstGeom>
        </p:spPr>
      </p:pic>
      <p:pic>
        <p:nvPicPr>
          <p:cNvPr id="21" name="Picture 20" descr="WhatsApp Image 2024-08-13 at 16.37.18_1be9c1c4"/>
          <p:cNvPicPr>
            <a:picLocks noChangeAspect="1"/>
          </p:cNvPicPr>
          <p:nvPr/>
        </p:nvPicPr>
        <p:blipFill>
          <a:blip r:embed="rId4"/>
          <a:srcRect l="2533" t="3052" r="2890" b="2461"/>
          <a:stretch>
            <a:fillRect/>
          </a:stretch>
        </p:blipFill>
        <p:spPr>
          <a:xfrm>
            <a:off x="9448800" y="2569549"/>
            <a:ext cx="7906995" cy="570834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06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85313" y="8720149"/>
            <a:ext cx="13453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US" alt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Base </a:t>
            </a:r>
            <a:r>
              <a:rPr lang="en-US" altLang="en-US" sz="3200" spc="-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Map</a:t>
            </a:r>
            <a:r>
              <a:rPr lang="en-US" sz="3200" spc="-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Using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through </a:t>
            </a:r>
            <a:r>
              <a:rPr lang="en-US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AutoCAD </a:t>
            </a:r>
            <a:r>
              <a:rPr lang="en-US" alt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3d </a:t>
            </a:r>
            <a:r>
              <a:rPr lang="en-US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MAP</a:t>
            </a:r>
            <a:r>
              <a:rPr lang="en-GB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  <a:endParaRPr lang="en-GB" altLang="en-U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7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20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2281099"/>
            <a:ext cx="16078200" cy="603974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07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5313" y="8720149"/>
            <a:ext cx="13453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3D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Building</a:t>
            </a:r>
            <a:r>
              <a:rPr lang="en-US" sz="3200" spc="-4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Footprint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Using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through</a:t>
            </a:r>
            <a:r>
              <a:rPr lang="en-US" sz="3200" spc="-4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ArcGIS</a:t>
            </a:r>
            <a:r>
              <a:rPr lang="en-GB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  <a:endParaRPr lang="en-GB" altLang="en-U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4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18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2455478"/>
            <a:ext cx="16154400" cy="58183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08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5313" y="8720149"/>
            <a:ext cx="13453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Road</a:t>
            </a:r>
            <a:r>
              <a:rPr lang="en-US" sz="3200" spc="-4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Mapping</a:t>
            </a:r>
            <a:r>
              <a:rPr lang="en-US" sz="3200" spc="-3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Final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Output</a:t>
            </a:r>
            <a:r>
              <a:rPr lang="en-US" sz="3200" spc="-4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Using</a:t>
            </a:r>
            <a:r>
              <a:rPr lang="en-US" sz="3200" spc="-4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spc="-10" dirty="0">
                <a:latin typeface="Aparajita" panose="02020603050405020304" pitchFamily="18" charset="0"/>
                <a:cs typeface="Aparajita" panose="02020603050405020304" pitchFamily="18" charset="0"/>
              </a:rPr>
              <a:t>ArcGIS</a:t>
            </a:r>
            <a:r>
              <a:rPr lang="en-GB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  <a:endParaRPr lang="en-GB" altLang="en-U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45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18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2479649"/>
            <a:ext cx="15925800" cy="57941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11434" y="8751556"/>
            <a:ext cx="1303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3D</a:t>
            </a:r>
            <a:r>
              <a:rPr lang="en-US" sz="3200" spc="-4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Building</a:t>
            </a:r>
            <a:r>
              <a:rPr lang="en-US" sz="3200" spc="-3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Footprint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Final</a:t>
            </a:r>
            <a:r>
              <a:rPr lang="en-US" sz="3200" spc="-4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Data</a:t>
            </a:r>
            <a:r>
              <a:rPr lang="en-US" sz="3200" spc="-3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Using</a:t>
            </a:r>
            <a:r>
              <a:rPr lang="en-US" sz="3200" spc="-4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through</a:t>
            </a:r>
            <a:r>
              <a:rPr lang="en-US" sz="3200" spc="-5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ArcGIS</a:t>
            </a: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)</a:t>
            </a:r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09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12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18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" y="2656921"/>
            <a:ext cx="16002000" cy="577325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10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5313" y="8720149"/>
            <a:ext cx="13453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US" sz="3200" spc="-1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Urban Planning Using Software </a:t>
            </a:r>
            <a:r>
              <a:rPr lang="en-US" sz="3200" spc="-1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AutoCAD </a:t>
            </a:r>
            <a:r>
              <a:rPr lang="en-US" sz="3200" spc="-1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And ArcGIS</a:t>
            </a:r>
            <a:r>
              <a:rPr lang="en-GB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  <a:endParaRPr lang="en-GB" altLang="en-U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65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18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2342940"/>
            <a:ext cx="16078200" cy="561835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11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85313" y="8720149"/>
            <a:ext cx="13453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US" sz="3200" spc="-1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Urban Planning Using Software </a:t>
            </a:r>
            <a:r>
              <a:rPr lang="en-US" sz="3200" spc="-1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AutoCAD </a:t>
            </a:r>
            <a:r>
              <a:rPr lang="en-US" sz="3200" spc="-1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And ArcGIS</a:t>
            </a:r>
            <a:r>
              <a:rPr lang="en-GB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  <a:endParaRPr lang="en-GB" altLang="en-U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grpSp>
        <p:nvGrpSpPr>
          <p:cNvPr id="18" name="object 6"/>
          <p:cNvGrpSpPr/>
          <p:nvPr/>
        </p:nvGrpSpPr>
        <p:grpSpPr>
          <a:xfrm>
            <a:off x="9367676" y="2295628"/>
            <a:ext cx="7477598" cy="3141921"/>
            <a:chOff x="7313676" y="1101852"/>
            <a:chExt cx="4564380" cy="2446020"/>
          </a:xfrm>
        </p:grpSpPr>
        <p:pic>
          <p:nvPicPr>
            <p:cNvPr id="19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2820" y="1110996"/>
              <a:ext cx="4546091" cy="2427731"/>
            </a:xfrm>
            <a:prstGeom prst="rect">
              <a:avLst/>
            </a:prstGeom>
          </p:spPr>
        </p:pic>
        <p:sp>
          <p:nvSpPr>
            <p:cNvPr id="20" name="object 8"/>
            <p:cNvSpPr/>
            <p:nvPr/>
          </p:nvSpPr>
          <p:spPr>
            <a:xfrm>
              <a:off x="7318248" y="1106424"/>
              <a:ext cx="4555490" cy="2437130"/>
            </a:xfrm>
            <a:custGeom>
              <a:avLst/>
              <a:gdLst/>
              <a:ahLst/>
              <a:cxnLst/>
              <a:rect l="l" t="t" r="r" b="b"/>
              <a:pathLst>
                <a:path w="4555490" h="2437129">
                  <a:moveTo>
                    <a:pt x="0" y="2436622"/>
                  </a:moveTo>
                  <a:lnTo>
                    <a:pt x="4554982" y="2436622"/>
                  </a:lnTo>
                  <a:lnTo>
                    <a:pt x="4554982" y="0"/>
                  </a:lnTo>
                  <a:lnTo>
                    <a:pt x="0" y="0"/>
                  </a:lnTo>
                  <a:lnTo>
                    <a:pt x="0" y="2436622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9"/>
          <p:cNvGrpSpPr/>
          <p:nvPr/>
        </p:nvGrpSpPr>
        <p:grpSpPr>
          <a:xfrm>
            <a:off x="1328302" y="2201402"/>
            <a:ext cx="7515792" cy="3143533"/>
            <a:chOff x="7313676" y="3756659"/>
            <a:chExt cx="4564380" cy="2133600"/>
          </a:xfrm>
        </p:grpSpPr>
        <p:pic>
          <p:nvPicPr>
            <p:cNvPr id="22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2820" y="3765803"/>
              <a:ext cx="4546091" cy="2115312"/>
            </a:xfrm>
            <a:prstGeom prst="rect">
              <a:avLst/>
            </a:prstGeom>
          </p:spPr>
        </p:pic>
        <p:sp>
          <p:nvSpPr>
            <p:cNvPr id="23" name="object 11"/>
            <p:cNvSpPr/>
            <p:nvPr/>
          </p:nvSpPr>
          <p:spPr>
            <a:xfrm>
              <a:off x="7318248" y="3761231"/>
              <a:ext cx="4555490" cy="2124710"/>
            </a:xfrm>
            <a:custGeom>
              <a:avLst/>
              <a:gdLst/>
              <a:ahLst/>
              <a:cxnLst/>
              <a:rect l="l" t="t" r="r" b="b"/>
              <a:pathLst>
                <a:path w="4555490" h="2124710">
                  <a:moveTo>
                    <a:pt x="0" y="2124202"/>
                  </a:moveTo>
                  <a:lnTo>
                    <a:pt x="4554982" y="2124202"/>
                  </a:lnTo>
                  <a:lnTo>
                    <a:pt x="4554982" y="0"/>
                  </a:lnTo>
                  <a:lnTo>
                    <a:pt x="0" y="0"/>
                  </a:lnTo>
                  <a:lnTo>
                    <a:pt x="0" y="2124202"/>
                  </a:lnTo>
                  <a:close/>
                </a:path>
              </a:pathLst>
            </a:custGeom>
            <a:ln w="914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49068" y="5743015"/>
            <a:ext cx="15669192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803" marR="74293" algn="just"/>
            <a:r>
              <a:rPr lang="en-US" b="1" dirty="0">
                <a:latin typeface="Arial" panose="020B0604020202020204"/>
                <a:cs typeface="Arial" panose="020B0604020202020204"/>
              </a:rPr>
              <a:t>Service:</a:t>
            </a:r>
            <a:r>
              <a:rPr lang="en-US" b="1" spc="311" dirty="0">
                <a:latin typeface="Arial" panose="020B0604020202020204"/>
                <a:cs typeface="Arial" panose="020B0604020202020204"/>
              </a:rPr>
              <a:t> </a:t>
            </a:r>
            <a:r>
              <a:rPr lang="en-US" dirty="0">
                <a:latin typeface="Arial MT"/>
                <a:cs typeface="Arial MT"/>
              </a:rPr>
              <a:t>LOD</a:t>
            </a:r>
            <a:r>
              <a:rPr lang="en-US" spc="31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300</a:t>
            </a:r>
            <a:r>
              <a:rPr lang="en-US" spc="31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Architecture</a:t>
            </a:r>
            <a:r>
              <a:rPr lang="en-US" spc="31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&amp;</a:t>
            </a:r>
            <a:r>
              <a:rPr lang="en-US" spc="31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Structural</a:t>
            </a:r>
            <a:r>
              <a:rPr lang="en-US" spc="32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Modeling,</a:t>
            </a:r>
            <a:r>
              <a:rPr lang="en-US" spc="385" dirty="0">
                <a:latin typeface="Arial MT"/>
                <a:cs typeface="Arial MT"/>
              </a:rPr>
              <a:t> </a:t>
            </a:r>
            <a:r>
              <a:rPr lang="en-US" spc="-11" dirty="0">
                <a:latin typeface="Arial MT"/>
                <a:cs typeface="Arial MT"/>
              </a:rPr>
              <a:t>MEPF100% </a:t>
            </a:r>
            <a:r>
              <a:rPr lang="en-US" dirty="0">
                <a:latin typeface="Arial MT"/>
                <a:cs typeface="Arial MT"/>
              </a:rPr>
              <a:t>CD</a:t>
            </a:r>
            <a:r>
              <a:rPr lang="en-US" spc="-45" dirty="0">
                <a:latin typeface="Arial MT"/>
                <a:cs typeface="Arial MT"/>
              </a:rPr>
              <a:t> </a:t>
            </a:r>
            <a:r>
              <a:rPr lang="en-US" spc="-11" dirty="0">
                <a:latin typeface="Arial MT"/>
                <a:cs typeface="Arial MT"/>
              </a:rPr>
              <a:t>submission</a:t>
            </a:r>
            <a:r>
              <a:rPr lang="en-US" spc="-5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,Bill</a:t>
            </a:r>
            <a:r>
              <a:rPr lang="en-US" spc="-5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of</a:t>
            </a:r>
            <a:r>
              <a:rPr lang="en-US" spc="-5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material</a:t>
            </a:r>
            <a:r>
              <a:rPr lang="en-US" spc="-3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and</a:t>
            </a:r>
            <a:r>
              <a:rPr lang="en-US" spc="-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schedules</a:t>
            </a:r>
            <a:r>
              <a:rPr lang="en-US" spc="-65" dirty="0">
                <a:latin typeface="Arial MT"/>
                <a:cs typeface="Arial MT"/>
              </a:rPr>
              <a:t> </a:t>
            </a:r>
            <a:r>
              <a:rPr lang="en-US" spc="-11" dirty="0">
                <a:latin typeface="Arial MT"/>
                <a:cs typeface="Arial MT"/>
              </a:rPr>
              <a:t>creation.</a:t>
            </a:r>
            <a:endParaRPr lang="en-US" dirty="0">
              <a:latin typeface="Arial MT"/>
              <a:cs typeface="Arial MT"/>
            </a:endParaRPr>
          </a:p>
          <a:p>
            <a:pPr>
              <a:spcBef>
                <a:spcPts val="140"/>
              </a:spcBef>
            </a:pPr>
            <a:endParaRPr lang="en-US" dirty="0">
              <a:latin typeface="Arial MT"/>
              <a:cs typeface="Arial MT"/>
            </a:endParaRPr>
          </a:p>
          <a:p>
            <a:pPr marL="90803" marR="74929" algn="just"/>
            <a:r>
              <a:rPr lang="en-US" b="1" dirty="0">
                <a:latin typeface="Arial" panose="020B0604020202020204"/>
                <a:cs typeface="Arial" panose="020B0604020202020204"/>
              </a:rPr>
              <a:t>Value</a:t>
            </a:r>
            <a:r>
              <a:rPr lang="en-US" b="1" spc="47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b="1" dirty="0">
                <a:latin typeface="Arial" panose="020B0604020202020204"/>
                <a:cs typeface="Arial" panose="020B0604020202020204"/>
              </a:rPr>
              <a:t>addition:</a:t>
            </a:r>
            <a:r>
              <a:rPr lang="en-US" b="1" spc="31" dirty="0">
                <a:latin typeface="Arial" panose="020B0604020202020204"/>
                <a:cs typeface="Arial" panose="020B0604020202020204"/>
              </a:rPr>
              <a:t>  </a:t>
            </a:r>
            <a:r>
              <a:rPr lang="en-US" dirty="0">
                <a:latin typeface="Arial MT"/>
                <a:cs typeface="Arial MT"/>
              </a:rPr>
              <a:t>We</a:t>
            </a:r>
            <a:r>
              <a:rPr lang="en-US" spc="49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helped</a:t>
            </a:r>
            <a:r>
              <a:rPr lang="en-US" spc="25" dirty="0">
                <a:latin typeface="Arial MT"/>
                <a:cs typeface="Arial MT"/>
              </a:rPr>
              <a:t>  </a:t>
            </a:r>
            <a:r>
              <a:rPr lang="en-US" dirty="0">
                <a:latin typeface="Arial MT"/>
                <a:cs typeface="Arial MT"/>
              </a:rPr>
              <a:t>our</a:t>
            </a:r>
            <a:r>
              <a:rPr lang="en-US" spc="25" dirty="0">
                <a:latin typeface="Arial MT"/>
                <a:cs typeface="Arial MT"/>
              </a:rPr>
              <a:t>  </a:t>
            </a:r>
            <a:r>
              <a:rPr lang="en-US" dirty="0">
                <a:latin typeface="Arial MT"/>
                <a:cs typeface="Arial MT"/>
              </a:rPr>
              <a:t>client</a:t>
            </a:r>
            <a:r>
              <a:rPr lang="en-US" spc="31" dirty="0">
                <a:latin typeface="Arial MT"/>
                <a:cs typeface="Arial MT"/>
              </a:rPr>
              <a:t>  </a:t>
            </a:r>
            <a:r>
              <a:rPr lang="en-US" dirty="0">
                <a:latin typeface="Arial MT"/>
                <a:cs typeface="Arial MT"/>
              </a:rPr>
              <a:t>to</a:t>
            </a:r>
            <a:r>
              <a:rPr lang="en-US" spc="31" dirty="0">
                <a:latin typeface="Arial MT"/>
                <a:cs typeface="Arial MT"/>
              </a:rPr>
              <a:t>  </a:t>
            </a:r>
            <a:r>
              <a:rPr lang="en-US" dirty="0">
                <a:latin typeface="Arial MT"/>
                <a:cs typeface="Arial MT"/>
              </a:rPr>
              <a:t>create</a:t>
            </a:r>
            <a:r>
              <a:rPr lang="en-US" spc="35" dirty="0">
                <a:latin typeface="Arial MT"/>
                <a:cs typeface="Arial MT"/>
              </a:rPr>
              <a:t>  </a:t>
            </a:r>
            <a:r>
              <a:rPr lang="en-US" dirty="0">
                <a:latin typeface="Arial MT"/>
                <a:cs typeface="Arial MT"/>
              </a:rPr>
              <a:t>BIM</a:t>
            </a:r>
            <a:r>
              <a:rPr lang="en-US" spc="31" dirty="0">
                <a:latin typeface="Arial MT"/>
                <a:cs typeface="Arial MT"/>
              </a:rPr>
              <a:t>  </a:t>
            </a:r>
            <a:r>
              <a:rPr lang="en-US" dirty="0">
                <a:latin typeface="Arial MT"/>
                <a:cs typeface="Arial MT"/>
              </a:rPr>
              <a:t>model</a:t>
            </a:r>
            <a:r>
              <a:rPr lang="en-US" spc="35" dirty="0">
                <a:latin typeface="Arial MT"/>
                <a:cs typeface="Arial MT"/>
              </a:rPr>
              <a:t>  </a:t>
            </a:r>
            <a:r>
              <a:rPr lang="en-US" spc="-25" dirty="0">
                <a:latin typeface="Arial MT"/>
                <a:cs typeface="Arial MT"/>
              </a:rPr>
              <a:t>and </a:t>
            </a:r>
            <a:r>
              <a:rPr lang="en-US" dirty="0">
                <a:latin typeface="Arial MT"/>
                <a:cs typeface="Arial MT"/>
              </a:rPr>
              <a:t>construction</a:t>
            </a:r>
            <a:r>
              <a:rPr lang="en-US" spc="8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documents</a:t>
            </a:r>
            <a:r>
              <a:rPr lang="en-US" spc="7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in</a:t>
            </a:r>
            <a:r>
              <a:rPr lang="en-US" spc="7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cloud</a:t>
            </a:r>
            <a:r>
              <a:rPr lang="en-US" spc="7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base</a:t>
            </a:r>
            <a:r>
              <a:rPr lang="en-US" spc="8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model</a:t>
            </a:r>
            <a:r>
              <a:rPr lang="en-US" spc="8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to</a:t>
            </a:r>
            <a:r>
              <a:rPr lang="en-US" spc="8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save</a:t>
            </a:r>
            <a:r>
              <a:rPr lang="en-US" spc="7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the</a:t>
            </a:r>
            <a:r>
              <a:rPr lang="en-US" spc="8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project</a:t>
            </a:r>
            <a:r>
              <a:rPr lang="en-US" spc="80" dirty="0">
                <a:latin typeface="Arial MT"/>
                <a:cs typeface="Arial MT"/>
              </a:rPr>
              <a:t> </a:t>
            </a:r>
            <a:r>
              <a:rPr lang="en-US" spc="-20" dirty="0">
                <a:latin typeface="Arial MT"/>
                <a:cs typeface="Arial MT"/>
              </a:rPr>
              <a:t>time </a:t>
            </a:r>
            <a:r>
              <a:rPr lang="en-US" dirty="0">
                <a:latin typeface="Arial MT"/>
                <a:cs typeface="Arial MT"/>
              </a:rPr>
              <a:t>and</a:t>
            </a:r>
            <a:r>
              <a:rPr lang="en-US" spc="-5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meet</a:t>
            </a:r>
            <a:r>
              <a:rPr lang="en-US" spc="-1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the</a:t>
            </a:r>
            <a:r>
              <a:rPr lang="en-US" spc="-31" dirty="0">
                <a:latin typeface="Arial MT"/>
                <a:cs typeface="Arial MT"/>
              </a:rPr>
              <a:t> </a:t>
            </a:r>
            <a:r>
              <a:rPr lang="en-US" spc="-11" dirty="0">
                <a:latin typeface="Arial MT"/>
                <a:cs typeface="Arial MT"/>
              </a:rPr>
              <a:t>deadlines.</a:t>
            </a:r>
            <a:endParaRPr lang="en-US" dirty="0">
              <a:latin typeface="Arial MT"/>
              <a:cs typeface="Arial MT"/>
            </a:endParaRPr>
          </a:p>
          <a:p>
            <a:pPr>
              <a:spcBef>
                <a:spcPts val="140"/>
              </a:spcBef>
            </a:pPr>
            <a:endParaRPr lang="en-US" dirty="0">
              <a:latin typeface="Arial MT"/>
              <a:cs typeface="Arial MT"/>
            </a:endParaRPr>
          </a:p>
          <a:p>
            <a:pPr marL="90803" algn="just"/>
            <a:r>
              <a:rPr lang="en-US" b="1" spc="-11" dirty="0">
                <a:latin typeface="Arial" panose="020B0604020202020204"/>
                <a:cs typeface="Arial" panose="020B0604020202020204"/>
              </a:rPr>
              <a:t>Resources:</a:t>
            </a:r>
            <a:r>
              <a:rPr lang="en-US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dirty="0">
                <a:latin typeface="Arial MT"/>
                <a:cs typeface="Arial MT"/>
              </a:rPr>
              <a:t>Studio</a:t>
            </a:r>
            <a:r>
              <a:rPr lang="en-US" spc="-5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setup</a:t>
            </a:r>
            <a:r>
              <a:rPr lang="en-US" spc="-45" dirty="0">
                <a:latin typeface="Arial MT"/>
                <a:cs typeface="Arial MT"/>
              </a:rPr>
              <a:t> </a:t>
            </a:r>
            <a:r>
              <a:rPr lang="en-US" spc="-25" dirty="0">
                <a:latin typeface="Arial MT"/>
                <a:cs typeface="Arial MT"/>
              </a:rPr>
              <a:t>-</a:t>
            </a:r>
            <a:r>
              <a:rPr lang="en-US" dirty="0">
                <a:latin typeface="Arial MT"/>
                <a:cs typeface="Arial MT"/>
              </a:rPr>
              <a:t>1</a:t>
            </a:r>
            <a:r>
              <a:rPr lang="en-US" spc="-16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Architect</a:t>
            </a:r>
            <a:r>
              <a:rPr lang="en-US" spc="-5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+5</a:t>
            </a:r>
            <a:r>
              <a:rPr lang="en-US" spc="-5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Revit</a:t>
            </a:r>
            <a:r>
              <a:rPr lang="en-US" spc="-60" dirty="0">
                <a:latin typeface="Arial MT"/>
                <a:cs typeface="Arial MT"/>
              </a:rPr>
              <a:t> </a:t>
            </a:r>
            <a:r>
              <a:rPr lang="en-US" spc="-11" dirty="0">
                <a:latin typeface="Arial MT"/>
                <a:cs typeface="Arial MT"/>
              </a:rPr>
              <a:t>modelers</a:t>
            </a:r>
            <a:endParaRPr lang="en-US" dirty="0">
              <a:latin typeface="Arial MT"/>
              <a:cs typeface="Arial MT"/>
            </a:endParaRPr>
          </a:p>
          <a:p>
            <a:pPr>
              <a:spcBef>
                <a:spcPts val="140"/>
              </a:spcBef>
            </a:pPr>
            <a:endParaRPr lang="en-US" dirty="0">
              <a:latin typeface="Arial MT"/>
              <a:cs typeface="Arial MT"/>
            </a:endParaRPr>
          </a:p>
          <a:p>
            <a:pPr marL="90803" algn="just"/>
            <a:r>
              <a:rPr lang="en-US" b="1" dirty="0">
                <a:latin typeface="Arial" panose="020B0604020202020204"/>
                <a:cs typeface="Arial" panose="020B0604020202020204"/>
              </a:rPr>
              <a:t>Software:</a:t>
            </a:r>
            <a:r>
              <a:rPr lang="en-US" b="1" spc="-31" dirty="0">
                <a:latin typeface="Arial" panose="020B0604020202020204"/>
                <a:cs typeface="Arial" panose="020B0604020202020204"/>
              </a:rPr>
              <a:t> </a:t>
            </a:r>
            <a:r>
              <a:rPr lang="en-US" dirty="0">
                <a:latin typeface="Arial MT"/>
                <a:cs typeface="Arial MT"/>
              </a:rPr>
              <a:t>Revit,</a:t>
            </a:r>
            <a:r>
              <a:rPr lang="en-US" spc="-35" dirty="0">
                <a:latin typeface="Arial MT"/>
                <a:cs typeface="Arial MT"/>
              </a:rPr>
              <a:t> </a:t>
            </a:r>
            <a:r>
              <a:rPr lang="en-US" spc="-11" dirty="0" err="1">
                <a:latin typeface="Arial MT"/>
                <a:cs typeface="Arial MT"/>
              </a:rPr>
              <a:t>Navisworks</a:t>
            </a:r>
            <a:r>
              <a:rPr lang="en-US" spc="-11" dirty="0">
                <a:latin typeface="Arial MT"/>
                <a:cs typeface="Arial MT"/>
              </a:rPr>
              <a:t>,</a:t>
            </a:r>
            <a:r>
              <a:rPr lang="en-US" spc="-40" dirty="0">
                <a:latin typeface="Arial MT"/>
                <a:cs typeface="Arial MT"/>
              </a:rPr>
              <a:t> </a:t>
            </a:r>
            <a:r>
              <a:rPr lang="en-US" spc="-11" dirty="0">
                <a:latin typeface="Arial MT"/>
                <a:cs typeface="Arial MT"/>
              </a:rPr>
              <a:t>BIM360,</a:t>
            </a:r>
            <a:r>
              <a:rPr lang="en-US" spc="-18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A360</a:t>
            </a:r>
            <a:r>
              <a:rPr lang="en-US" spc="-31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&amp;</a:t>
            </a:r>
            <a:r>
              <a:rPr lang="en-US" spc="-1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Blue</a:t>
            </a:r>
            <a:r>
              <a:rPr lang="en-US" spc="-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Beam</a:t>
            </a:r>
            <a:r>
              <a:rPr lang="en-US" spc="-5" dirty="0">
                <a:latin typeface="Arial MT"/>
                <a:cs typeface="Arial MT"/>
              </a:rPr>
              <a:t> </a:t>
            </a:r>
            <a:r>
              <a:rPr lang="en-US" spc="-25" dirty="0">
                <a:latin typeface="Arial MT"/>
                <a:cs typeface="Arial MT"/>
              </a:rPr>
              <a:t>PDF</a:t>
            </a:r>
            <a:endParaRPr lang="en-US" dirty="0">
              <a:latin typeface="Arial MT"/>
              <a:cs typeface="Arial MT"/>
            </a:endParaRPr>
          </a:p>
          <a:p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076890" y="8710761"/>
            <a:ext cx="34474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latin typeface="Aparajita" panose="02020603050405020304" pitchFamily="18" charset="0"/>
                <a:cs typeface="Aparajita" panose="02020603050405020304" pitchFamily="18" charset="0"/>
              </a:rPr>
              <a:t>Architecture</a:t>
            </a:r>
            <a:r>
              <a:rPr lang="en-IN" sz="3200" spc="-11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IN" sz="3200" dirty="0">
                <a:latin typeface="Aparajita" panose="02020603050405020304" pitchFamily="18" charset="0"/>
                <a:cs typeface="Aparajita" panose="02020603050405020304" pitchFamily="18" charset="0"/>
              </a:rPr>
              <a:t>&amp;</a:t>
            </a:r>
            <a:r>
              <a:rPr lang="en-IN" sz="3200" spc="-2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IN" sz="3200" spc="-10" dirty="0">
                <a:latin typeface="Aparajita" panose="02020603050405020304" pitchFamily="18" charset="0"/>
                <a:cs typeface="Aparajita" panose="02020603050405020304" pitchFamily="18" charset="0"/>
              </a:rPr>
              <a:t>Structure</a:t>
            </a:r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12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0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grpSp>
        <p:nvGrpSpPr>
          <p:cNvPr id="18" name="object 6"/>
          <p:cNvGrpSpPr/>
          <p:nvPr/>
        </p:nvGrpSpPr>
        <p:grpSpPr>
          <a:xfrm>
            <a:off x="1828801" y="2281100"/>
            <a:ext cx="4662042" cy="3192094"/>
            <a:chOff x="475487" y="1203960"/>
            <a:chExt cx="3302635" cy="2615565"/>
          </a:xfrm>
        </p:grpSpPr>
        <p:pic>
          <p:nvPicPr>
            <p:cNvPr id="19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31" y="1213104"/>
              <a:ext cx="3284220" cy="2596896"/>
            </a:xfrm>
            <a:prstGeom prst="rect">
              <a:avLst/>
            </a:prstGeom>
          </p:spPr>
        </p:pic>
        <p:sp>
          <p:nvSpPr>
            <p:cNvPr id="20" name="object 8"/>
            <p:cNvSpPr/>
            <p:nvPr/>
          </p:nvSpPr>
          <p:spPr>
            <a:xfrm>
              <a:off x="480059" y="1208532"/>
              <a:ext cx="3293110" cy="2606040"/>
            </a:xfrm>
            <a:custGeom>
              <a:avLst/>
              <a:gdLst/>
              <a:ahLst/>
              <a:cxnLst/>
              <a:rect l="l" t="t" r="r" b="b"/>
              <a:pathLst>
                <a:path w="3293110" h="2606040">
                  <a:moveTo>
                    <a:pt x="0" y="2606040"/>
                  </a:moveTo>
                  <a:lnTo>
                    <a:pt x="3292983" y="2606040"/>
                  </a:lnTo>
                  <a:lnTo>
                    <a:pt x="3292983" y="0"/>
                  </a:lnTo>
                  <a:lnTo>
                    <a:pt x="0" y="0"/>
                  </a:lnTo>
                  <a:lnTo>
                    <a:pt x="0" y="260604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9"/>
          <p:cNvGrpSpPr/>
          <p:nvPr/>
        </p:nvGrpSpPr>
        <p:grpSpPr>
          <a:xfrm>
            <a:off x="6848527" y="2292260"/>
            <a:ext cx="3653028" cy="3180933"/>
            <a:chOff x="4302252" y="1203960"/>
            <a:chExt cx="3202305" cy="2615565"/>
          </a:xfrm>
        </p:grpSpPr>
        <p:pic>
          <p:nvPicPr>
            <p:cNvPr id="22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1396" y="1213104"/>
              <a:ext cx="3183636" cy="2596896"/>
            </a:xfrm>
            <a:prstGeom prst="rect">
              <a:avLst/>
            </a:prstGeom>
          </p:spPr>
        </p:pic>
        <p:sp>
          <p:nvSpPr>
            <p:cNvPr id="23" name="object 11"/>
            <p:cNvSpPr/>
            <p:nvPr/>
          </p:nvSpPr>
          <p:spPr>
            <a:xfrm>
              <a:off x="4306824" y="1208532"/>
              <a:ext cx="3192780" cy="2606040"/>
            </a:xfrm>
            <a:custGeom>
              <a:avLst/>
              <a:gdLst/>
              <a:ahLst/>
              <a:cxnLst/>
              <a:rect l="l" t="t" r="r" b="b"/>
              <a:pathLst>
                <a:path w="3192779" h="2606040">
                  <a:moveTo>
                    <a:pt x="0" y="2606040"/>
                  </a:moveTo>
                  <a:lnTo>
                    <a:pt x="3192779" y="2606040"/>
                  </a:lnTo>
                  <a:lnTo>
                    <a:pt x="3192779" y="0"/>
                  </a:lnTo>
                  <a:lnTo>
                    <a:pt x="0" y="0"/>
                  </a:lnTo>
                  <a:lnTo>
                    <a:pt x="0" y="260604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2"/>
          <p:cNvGrpSpPr/>
          <p:nvPr/>
        </p:nvGrpSpPr>
        <p:grpSpPr>
          <a:xfrm>
            <a:off x="10866120" y="2297820"/>
            <a:ext cx="4297680" cy="3175374"/>
            <a:chOff x="8153400" y="1203960"/>
            <a:chExt cx="3166745" cy="2615565"/>
          </a:xfrm>
        </p:grpSpPr>
        <p:pic>
          <p:nvPicPr>
            <p:cNvPr id="25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2544" y="1213104"/>
              <a:ext cx="3148583" cy="2596896"/>
            </a:xfrm>
            <a:prstGeom prst="rect">
              <a:avLst/>
            </a:prstGeom>
          </p:spPr>
        </p:pic>
        <p:sp>
          <p:nvSpPr>
            <p:cNvPr id="26" name="object 14"/>
            <p:cNvSpPr/>
            <p:nvPr/>
          </p:nvSpPr>
          <p:spPr>
            <a:xfrm>
              <a:off x="8157972" y="1208532"/>
              <a:ext cx="3157855" cy="2606040"/>
            </a:xfrm>
            <a:custGeom>
              <a:avLst/>
              <a:gdLst/>
              <a:ahLst/>
              <a:cxnLst/>
              <a:rect l="l" t="t" r="r" b="b"/>
              <a:pathLst>
                <a:path w="3157854" h="2606040">
                  <a:moveTo>
                    <a:pt x="0" y="2606040"/>
                  </a:moveTo>
                  <a:lnTo>
                    <a:pt x="3157601" y="2606040"/>
                  </a:lnTo>
                  <a:lnTo>
                    <a:pt x="3157601" y="0"/>
                  </a:lnTo>
                  <a:lnTo>
                    <a:pt x="0" y="0"/>
                  </a:lnTo>
                  <a:lnTo>
                    <a:pt x="0" y="260604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15"/>
          <p:cNvGrpSpPr/>
          <p:nvPr/>
        </p:nvGrpSpPr>
        <p:grpSpPr>
          <a:xfrm>
            <a:off x="1835255" y="5699428"/>
            <a:ext cx="4642501" cy="2295156"/>
            <a:chOff x="2087879" y="4069079"/>
            <a:chExt cx="3203575" cy="2171700"/>
          </a:xfrm>
        </p:grpSpPr>
        <p:pic>
          <p:nvPicPr>
            <p:cNvPr id="28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4078223"/>
              <a:ext cx="3185160" cy="2153412"/>
            </a:xfrm>
            <a:prstGeom prst="rect">
              <a:avLst/>
            </a:prstGeom>
          </p:spPr>
        </p:pic>
        <p:sp>
          <p:nvSpPr>
            <p:cNvPr id="41" name="object 17"/>
            <p:cNvSpPr/>
            <p:nvPr/>
          </p:nvSpPr>
          <p:spPr>
            <a:xfrm>
              <a:off x="2092451" y="4073651"/>
              <a:ext cx="3194050" cy="2162810"/>
            </a:xfrm>
            <a:custGeom>
              <a:avLst/>
              <a:gdLst/>
              <a:ahLst/>
              <a:cxnLst/>
              <a:rect l="l" t="t" r="r" b="b"/>
              <a:pathLst>
                <a:path w="3194050" h="2162810">
                  <a:moveTo>
                    <a:pt x="0" y="2162302"/>
                  </a:moveTo>
                  <a:lnTo>
                    <a:pt x="3193923" y="2162302"/>
                  </a:lnTo>
                  <a:lnTo>
                    <a:pt x="3193923" y="0"/>
                  </a:lnTo>
                  <a:lnTo>
                    <a:pt x="0" y="0"/>
                  </a:lnTo>
                  <a:lnTo>
                    <a:pt x="0" y="2162302"/>
                  </a:lnTo>
                  <a:close/>
                </a:path>
              </a:pathLst>
            </a:custGeom>
            <a:ln w="914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18"/>
          <p:cNvGrpSpPr/>
          <p:nvPr/>
        </p:nvGrpSpPr>
        <p:grpSpPr>
          <a:xfrm>
            <a:off x="10836230" y="5837051"/>
            <a:ext cx="4321710" cy="2256598"/>
            <a:chOff x="6344411" y="4069079"/>
            <a:chExt cx="3165475" cy="2171700"/>
          </a:xfrm>
        </p:grpSpPr>
        <p:pic>
          <p:nvPicPr>
            <p:cNvPr id="43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3555" y="4078223"/>
              <a:ext cx="3147059" cy="2153412"/>
            </a:xfrm>
            <a:prstGeom prst="rect">
              <a:avLst/>
            </a:prstGeom>
          </p:spPr>
        </p:pic>
        <p:sp>
          <p:nvSpPr>
            <p:cNvPr id="44" name="object 20"/>
            <p:cNvSpPr/>
            <p:nvPr/>
          </p:nvSpPr>
          <p:spPr>
            <a:xfrm>
              <a:off x="6348983" y="4073651"/>
              <a:ext cx="3155950" cy="2162810"/>
            </a:xfrm>
            <a:custGeom>
              <a:avLst/>
              <a:gdLst/>
              <a:ahLst/>
              <a:cxnLst/>
              <a:rect l="l" t="t" r="r" b="b"/>
              <a:pathLst>
                <a:path w="3155950" h="2162810">
                  <a:moveTo>
                    <a:pt x="0" y="2162302"/>
                  </a:moveTo>
                  <a:lnTo>
                    <a:pt x="3155823" y="2162302"/>
                  </a:lnTo>
                  <a:lnTo>
                    <a:pt x="3155823" y="0"/>
                  </a:lnTo>
                  <a:lnTo>
                    <a:pt x="0" y="0"/>
                  </a:lnTo>
                  <a:lnTo>
                    <a:pt x="0" y="2162302"/>
                  </a:lnTo>
                  <a:close/>
                </a:path>
              </a:pathLst>
            </a:custGeom>
            <a:ln w="914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Rectangle 46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13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8" name="object 5"/>
          <p:cNvSpPr txBox="1">
            <a:spLocks/>
          </p:cNvSpPr>
          <p:nvPr/>
        </p:nvSpPr>
        <p:spPr>
          <a:xfrm>
            <a:off x="3111434" y="8769279"/>
            <a:ext cx="58991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BIM</a:t>
            </a:r>
            <a:r>
              <a:rPr lang="en-US" sz="3200" spc="-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MODELLING</a:t>
            </a:r>
            <a:r>
              <a:rPr lang="en-US" sz="3200" spc="-9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Detail</a:t>
            </a:r>
            <a:r>
              <a:rPr lang="en-US" sz="3200" spc="-6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Design</a:t>
            </a:r>
            <a:r>
              <a:rPr lang="en-US" sz="3200" spc="-6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Support</a:t>
            </a:r>
            <a:endParaRPr lang="en-US" sz="3200" spc="-1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1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18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2656921"/>
            <a:ext cx="7848600" cy="5229779"/>
          </a:xfrm>
          <a:prstGeom prst="rect">
            <a:avLst/>
          </a:prstGeom>
        </p:spPr>
      </p:pic>
      <p:pic>
        <p:nvPicPr>
          <p:cNvPr id="19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0" y="2656921"/>
            <a:ext cx="7440602" cy="522977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14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3" name="object 4"/>
          <p:cNvSpPr txBox="1">
            <a:spLocks/>
          </p:cNvSpPr>
          <p:nvPr/>
        </p:nvSpPr>
        <p:spPr>
          <a:xfrm>
            <a:off x="2882190" y="8768959"/>
            <a:ext cx="3413843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2400" b="1" spc="-100" dirty="0" smtClean="0"/>
              <a:t> </a:t>
            </a:r>
            <a:r>
              <a:rPr lang="en-US" sz="32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Architecture</a:t>
            </a:r>
            <a:r>
              <a:rPr lang="en-US" sz="3200" spc="-9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&amp;</a:t>
            </a:r>
            <a:r>
              <a:rPr lang="en-US" sz="3200" spc="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Structure</a:t>
            </a:r>
            <a:endParaRPr lang="en-US" sz="3200" spc="-1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90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18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" y="2524952"/>
            <a:ext cx="7543800" cy="5285548"/>
          </a:xfrm>
          <a:prstGeom prst="rect">
            <a:avLst/>
          </a:prstGeom>
        </p:spPr>
      </p:pic>
      <p:pic>
        <p:nvPicPr>
          <p:cNvPr id="19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2524952"/>
            <a:ext cx="7543800" cy="52855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15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3" name="object 8"/>
          <p:cNvSpPr txBox="1">
            <a:spLocks/>
          </p:cNvSpPr>
          <p:nvPr/>
        </p:nvSpPr>
        <p:spPr>
          <a:xfrm>
            <a:off x="3111434" y="8752392"/>
            <a:ext cx="186416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1800" spc="-20" dirty="0" smtClean="0"/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S</a:t>
            </a: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can</a:t>
            </a:r>
            <a:r>
              <a:rPr lang="en-US" sz="3200" spc="-3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to</a:t>
            </a:r>
            <a:r>
              <a:rPr lang="en-US" sz="3200" spc="-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spc="-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BIM</a:t>
            </a:r>
            <a:endParaRPr lang="en-US" sz="3200" spc="-25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1319463" y="7887678"/>
            <a:ext cx="7848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Inputs: Cloud</a:t>
            </a:r>
            <a:r>
              <a:rPr sz="2800" b="1" spc="-75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8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Data,</a:t>
            </a:r>
            <a:r>
              <a:rPr sz="2800" b="1" spc="-4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8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.pts,</a:t>
            </a:r>
            <a:r>
              <a:rPr sz="2800" b="1" spc="-3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8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.rcp,</a:t>
            </a:r>
            <a:r>
              <a:rPr sz="2800" b="1" spc="-7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8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.rcs,</a:t>
            </a:r>
            <a:r>
              <a:rPr sz="2800" b="1" spc="-5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8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.ptx,</a:t>
            </a:r>
            <a:r>
              <a:rPr sz="2800" b="1" spc="-4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800" b="1" spc="-2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.las </a:t>
            </a:r>
            <a:r>
              <a:rPr sz="28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360</a:t>
            </a:r>
            <a:r>
              <a:rPr sz="2800" b="1" spc="-4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8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Degree</a:t>
            </a:r>
            <a:r>
              <a:rPr sz="2800" b="1" spc="-4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8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Images</a:t>
            </a:r>
          </a:p>
        </p:txBody>
      </p:sp>
      <p:sp>
        <p:nvSpPr>
          <p:cNvPr id="25" name="object 7"/>
          <p:cNvSpPr txBox="1"/>
          <p:nvPr/>
        </p:nvSpPr>
        <p:spPr>
          <a:xfrm>
            <a:off x="9168063" y="7909152"/>
            <a:ext cx="75537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Outputs: Revit</a:t>
            </a:r>
            <a:r>
              <a:rPr sz="2400" b="1" spc="-85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4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Model</a:t>
            </a:r>
            <a:r>
              <a:rPr sz="2400" b="1" spc="-10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8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(.</a:t>
            </a:r>
            <a:r>
              <a:rPr sz="24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rvt),</a:t>
            </a:r>
            <a:r>
              <a:rPr sz="2400" b="1" spc="-1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4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Naviswork(.nwc),</a:t>
            </a:r>
            <a:r>
              <a:rPr sz="2400" b="1" spc="-2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24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AutoCAD(.dwg</a:t>
            </a:r>
            <a:r>
              <a:rPr sz="18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826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5"/>
          <p:cNvSpPr txBox="1"/>
          <p:nvPr/>
        </p:nvSpPr>
        <p:spPr>
          <a:xfrm>
            <a:off x="1868161" y="1887110"/>
            <a:ext cx="9215417" cy="10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6"/>
              </a:lnSpc>
              <a:spcBef>
                <a:spcPct val="0"/>
              </a:spcBef>
            </a:pPr>
            <a:r>
              <a:rPr lang="en-US" sz="7080" b="1" u="none" strike="noStrike" spc="254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US</a:t>
            </a:r>
          </a:p>
        </p:txBody>
      </p:sp>
      <p:pic>
        <p:nvPicPr>
          <p:cNvPr id="15" name="Picture 14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8161" y="3303542"/>
            <a:ext cx="149352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err="1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Sayeishaa</a:t>
            </a:r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 MEP &amp;Arch </a:t>
            </a:r>
            <a:r>
              <a:rPr lang="en-US" sz="3200" dirty="0" smtClean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Soln. </a:t>
            </a:r>
            <a:r>
              <a:rPr lang="en-US" sz="3200" dirty="0" err="1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Pvt</a:t>
            </a:r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 Ltd was established in 2022. We are pioneers in advanced mapping, architecture&amp; geospatial services. With a team of 60+ professionals , we deliver expert services in Geographical Information System (GIS),Geospatial Engineering &amp; Remote Sensing domain</a:t>
            </a:r>
            <a:r>
              <a:rPr lang="en-US" sz="3200" dirty="0" smtClean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.</a:t>
            </a:r>
          </a:p>
          <a:p>
            <a:pPr algn="just"/>
            <a:endParaRPr lang="en-US" sz="3200" dirty="0" smtClean="0">
              <a:solidFill>
                <a:srgbClr val="000000"/>
              </a:solidFill>
              <a:latin typeface="Aparajita" panose="02020603050405020304" pitchFamily="18" charset="0"/>
              <a:ea typeface="Kulachat Serif"/>
              <a:cs typeface="Aparajita" panose="02020603050405020304" pitchFamily="18" charset="0"/>
              <a:sym typeface="Kulachat Serif"/>
            </a:endParaRPr>
          </a:p>
          <a:p>
            <a:pPr algn="just"/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We possess a unique combination of knowledge about the new consumer applications of mapping technology and the capacity to provide enterprise-side solutions </a:t>
            </a:r>
            <a:r>
              <a:rPr lang="en-US" sz="3200" dirty="0" err="1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centred</a:t>
            </a:r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 on cutting-edge R</a:t>
            </a:r>
            <a:r>
              <a:rPr lang="en-US" sz="3200" dirty="0" smtClean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emote </a:t>
            </a:r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sensing</a:t>
            </a:r>
            <a:r>
              <a:rPr lang="en-US" sz="3200" dirty="0" smtClean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, GIS </a:t>
            </a:r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including LiDAR&amp; Architecture solutions. </a:t>
            </a:r>
          </a:p>
          <a:p>
            <a:pPr algn="just"/>
            <a:endParaRPr lang="en-US" sz="3200" dirty="0">
              <a:solidFill>
                <a:srgbClr val="000000"/>
              </a:solidFill>
              <a:latin typeface="Calibri Light" panose="020F0302020204030204" pitchFamily="34" charset="0"/>
              <a:ea typeface="Kulachat Serif"/>
              <a:cs typeface="Calibri Light" panose="020F0302020204030204" pitchFamily="34" charset="0"/>
              <a:sym typeface="Kulachat Serif"/>
            </a:endParaRPr>
          </a:p>
          <a:p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800600" y="126157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5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sp>
        <p:nvSpPr>
          <p:cNvPr id="22" name="object 2"/>
          <p:cNvSpPr txBox="1"/>
          <p:nvPr/>
        </p:nvSpPr>
        <p:spPr>
          <a:xfrm>
            <a:off x="2201599" y="1871753"/>
            <a:ext cx="6925840" cy="6036653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83820" indent="-74930">
              <a:lnSpc>
                <a:spcPct val="100000"/>
              </a:lnSpc>
              <a:spcBef>
                <a:spcPts val="940"/>
              </a:spcBef>
              <a:buClr>
                <a:srgbClr val="0066FF"/>
              </a:buClr>
              <a:buSzPct val="88000"/>
              <a:buFont typeface="Arial MT"/>
              <a:buChar char="•"/>
              <a:tabLst>
                <a:tab pos="83820" algn="l"/>
              </a:tabLst>
            </a:pP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BIM</a:t>
            </a:r>
            <a:r>
              <a:rPr sz="1600" b="1" spc="-5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Modelling</a:t>
            </a:r>
            <a:r>
              <a:rPr sz="1600" b="1" spc="-6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(LOD</a:t>
            </a:r>
            <a:r>
              <a:rPr sz="1600" b="1" spc="-15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200</a:t>
            </a:r>
            <a:r>
              <a:rPr sz="1600" b="1" spc="-5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–</a:t>
            </a:r>
            <a:r>
              <a:rPr sz="1600" b="1" spc="-35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2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500)</a:t>
            </a:r>
            <a:endParaRPr sz="1600" dirty="0" smtClean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3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Architecture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Structure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spc="-2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MEPF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Creation</a:t>
            </a:r>
            <a:r>
              <a:rPr sz="1600" b="1" spc="-5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of</a:t>
            </a:r>
            <a:r>
              <a:rPr sz="1600" b="1" spc="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Construction</a:t>
            </a:r>
            <a:r>
              <a:rPr sz="1600" b="1" spc="-3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2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Model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3820" indent="-74930">
              <a:lnSpc>
                <a:spcPct val="100000"/>
              </a:lnSpc>
              <a:spcBef>
                <a:spcPts val="575"/>
              </a:spcBef>
              <a:buClr>
                <a:srgbClr val="0066FF"/>
              </a:buClr>
              <a:buSzPct val="88000"/>
              <a:buFont typeface="Arial MT"/>
              <a:buChar char="•"/>
              <a:tabLst>
                <a:tab pos="83820" algn="l"/>
              </a:tabLst>
            </a:pP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Documentations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55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SD/PD</a:t>
            </a:r>
            <a:r>
              <a:rPr sz="1600" b="1" spc="-30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–</a:t>
            </a:r>
            <a:r>
              <a:rPr sz="1600" b="1" spc="22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5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Schematic</a:t>
            </a:r>
            <a:r>
              <a:rPr sz="1600" b="1" spc="-82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Design</a:t>
            </a:r>
            <a:r>
              <a:rPr sz="1600" b="1" spc="7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/</a:t>
            </a:r>
            <a:r>
              <a:rPr sz="1600" b="1" spc="-15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Preliminary</a:t>
            </a:r>
            <a:r>
              <a:rPr sz="1600" b="1" spc="-75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5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Desig</a:t>
            </a:r>
            <a:r>
              <a:rPr sz="1600" b="1" spc="-179" baseline="20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5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57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DD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–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Design</a:t>
            </a:r>
            <a:r>
              <a:rPr sz="1600" b="1" spc="-2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Development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CD</a:t>
            </a:r>
            <a:r>
              <a:rPr sz="1600" b="1" spc="1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-</a:t>
            </a:r>
            <a:r>
              <a:rPr sz="1600" b="1" spc="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Construction</a:t>
            </a:r>
            <a:r>
              <a:rPr sz="1600" b="1" spc="-4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Drawings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CC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– 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Construction</a:t>
            </a:r>
            <a:r>
              <a:rPr sz="1600" b="1" spc="-5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Certificate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05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TD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–</a:t>
            </a:r>
            <a:r>
              <a:rPr sz="1600" b="1" spc="-1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4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Tender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Drawings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748665" marR="1012825" lvl="1" indent="-279400">
              <a:lnSpc>
                <a:spcPct val="159000"/>
              </a:lnSpc>
              <a:spcBef>
                <a:spcPts val="320"/>
              </a:spcBef>
              <a:buChar char="•"/>
              <a:tabLst>
                <a:tab pos="748665" algn="l"/>
                <a:tab pos="812800" algn="l"/>
              </a:tabLst>
            </a:pPr>
            <a:r>
              <a:rPr sz="16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IFC</a:t>
            </a:r>
            <a:r>
              <a:rPr sz="1600" b="1" spc="-2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–</a:t>
            </a:r>
            <a:r>
              <a:rPr sz="1600" b="1" spc="-1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Issue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for</a:t>
            </a:r>
            <a:r>
              <a:rPr sz="1600" b="1" spc="-5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Constrctuctions</a:t>
            </a:r>
            <a:r>
              <a:rPr sz="1600" b="1" spc="-4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5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/ </a:t>
            </a:r>
            <a:r>
              <a:rPr sz="1600" b="1" spc="-4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GFA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–</a:t>
            </a:r>
            <a:r>
              <a:rPr sz="1600" b="1" spc="-2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Good</a:t>
            </a:r>
            <a:r>
              <a:rPr sz="1600" b="1" spc="-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for</a:t>
            </a:r>
            <a:r>
              <a:rPr sz="1600" b="1" spc="-4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Constructions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805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spc="-2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Workshop</a:t>
            </a:r>
            <a:r>
              <a:rPr sz="1600" b="1" spc="-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/</a:t>
            </a:r>
            <a:r>
              <a:rPr sz="1600" b="1" spc="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2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Fabrications</a:t>
            </a:r>
            <a:r>
              <a:rPr sz="1600" b="1" spc="5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drawings</a:t>
            </a:r>
            <a:endParaRPr sz="16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As-</a:t>
            </a:r>
            <a:r>
              <a:rPr sz="1600" b="1" spc="-1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Built</a:t>
            </a:r>
            <a:r>
              <a:rPr sz="1600" b="1" spc="-3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Documentations</a:t>
            </a:r>
          </a:p>
          <a:p>
            <a:pPr marL="83820" indent="-74930">
              <a:lnSpc>
                <a:spcPct val="100000"/>
              </a:lnSpc>
              <a:spcBef>
                <a:spcPts val="575"/>
              </a:spcBef>
              <a:buClr>
                <a:srgbClr val="0066FF"/>
              </a:buClr>
              <a:buSzPct val="88000"/>
              <a:buFont typeface="Arial MT"/>
              <a:buChar char="•"/>
              <a:tabLst>
                <a:tab pos="83820" algn="l"/>
              </a:tabLst>
            </a:pP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Design</a:t>
            </a:r>
            <a:r>
              <a:rPr sz="1600" b="1" spc="-5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Coordination</a:t>
            </a:r>
            <a:endParaRPr sz="1600" dirty="0" smtClean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3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Multiple</a:t>
            </a:r>
            <a:r>
              <a:rPr sz="1600" b="1" spc="-3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Discipline</a:t>
            </a:r>
            <a:r>
              <a:rPr sz="1600" b="1" spc="-4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Model</a:t>
            </a:r>
            <a:r>
              <a:rPr sz="1600" b="1" spc="-2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Integrate</a:t>
            </a:r>
            <a:endParaRPr sz="1600" dirty="0" smtClean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Clash</a:t>
            </a:r>
            <a:r>
              <a:rPr sz="1600" b="1" spc="-15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&amp; Conflict </a:t>
            </a:r>
            <a:r>
              <a:rPr sz="1600" b="1" spc="-2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detections</a:t>
            </a:r>
            <a:r>
              <a:rPr sz="1600" b="1" spc="-6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sz="1600" b="1" spc="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reporting</a:t>
            </a:r>
            <a:endParaRPr sz="1600" dirty="0" smtClean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lr>
                <a:srgbClr val="0066FF"/>
              </a:buClr>
              <a:buFont typeface="Arial MT"/>
              <a:buChar char="•"/>
              <a:tabLst>
                <a:tab pos="812800" algn="l"/>
              </a:tabLst>
            </a:pP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Clash</a:t>
            </a:r>
            <a:r>
              <a:rPr sz="1600" b="1" spc="-2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Resolve</a:t>
            </a:r>
            <a:r>
              <a:rPr sz="1600" b="1" spc="-25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based</a:t>
            </a:r>
            <a:r>
              <a:rPr sz="1600" b="1" spc="-35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on</a:t>
            </a:r>
            <a:r>
              <a:rPr sz="1600" b="1" spc="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Designer’s</a:t>
            </a:r>
            <a:r>
              <a:rPr sz="1600" b="1" spc="-45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sz="1600" b="1" spc="-10" dirty="0" smtClean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input.</a:t>
            </a:r>
            <a:endParaRPr lang="en-US" sz="1600" b="1" spc="-10" dirty="0" smtClean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23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6972" y="8219382"/>
            <a:ext cx="1993392" cy="547115"/>
          </a:xfrm>
          <a:prstGeom prst="rect">
            <a:avLst/>
          </a:prstGeom>
        </p:spPr>
      </p:pic>
      <p:pic>
        <p:nvPicPr>
          <p:cNvPr id="24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5635" y="8218059"/>
            <a:ext cx="2057400" cy="533400"/>
          </a:xfrm>
          <a:prstGeom prst="rect">
            <a:avLst/>
          </a:prstGeom>
        </p:spPr>
      </p:pic>
      <p:pic>
        <p:nvPicPr>
          <p:cNvPr id="25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12575" y="8167575"/>
            <a:ext cx="2057400" cy="609600"/>
          </a:xfrm>
          <a:prstGeom prst="rect">
            <a:avLst/>
          </a:prstGeom>
        </p:spPr>
      </p:pic>
      <p:pic>
        <p:nvPicPr>
          <p:cNvPr id="26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62053" y="8220218"/>
            <a:ext cx="2043683" cy="605028"/>
          </a:xfrm>
          <a:prstGeom prst="rect">
            <a:avLst/>
          </a:prstGeom>
        </p:spPr>
      </p:pic>
      <p:sp>
        <p:nvSpPr>
          <p:cNvPr id="27" name="object 3"/>
          <p:cNvSpPr txBox="1">
            <a:spLocks/>
          </p:cNvSpPr>
          <p:nvPr/>
        </p:nvSpPr>
        <p:spPr>
          <a:xfrm>
            <a:off x="9812575" y="1994990"/>
            <a:ext cx="7161465" cy="54295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-117475">
              <a:spcBef>
                <a:spcPts val="95"/>
              </a:spcBef>
              <a:buClr>
                <a:srgbClr val="0066FF"/>
              </a:buClr>
              <a:buFont typeface="Arial MT"/>
              <a:buChar char="•"/>
              <a:tabLst>
                <a:tab pos="130175" algn="l"/>
              </a:tabLst>
            </a:pPr>
            <a:r>
              <a:rPr lang="en-US" sz="24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Simulations</a:t>
            </a:r>
          </a:p>
          <a:p>
            <a:pPr marL="557530" lvl="1" indent="-88265">
              <a:spcBef>
                <a:spcPts val="30"/>
              </a:spcBef>
              <a:buClr>
                <a:srgbClr val="0066FF"/>
              </a:buClr>
              <a:buFont typeface="Arial MT"/>
              <a:buChar char="•"/>
              <a:tabLst>
                <a:tab pos="557530" algn="l"/>
              </a:tabLst>
            </a:pP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4D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Simulations</a:t>
            </a:r>
            <a:r>
              <a:rPr lang="en-US" sz="1800" spc="-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to</a:t>
            </a:r>
            <a:r>
              <a:rPr lang="en-US" sz="1800" spc="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visualize</a:t>
            </a:r>
            <a:r>
              <a:rPr lang="en-US" sz="1800" spc="-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the</a:t>
            </a:r>
            <a:r>
              <a:rPr lang="en-US" sz="1800" spc="-3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Construction</a:t>
            </a:r>
            <a:r>
              <a:rPr lang="en-US" sz="1800" spc="-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program</a:t>
            </a:r>
            <a:r>
              <a:rPr lang="en-US" sz="1800" spc="-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/</a:t>
            </a:r>
            <a:r>
              <a:rPr lang="en-US" sz="1800" spc="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activities</a:t>
            </a:r>
            <a:r>
              <a:rPr lang="en-US" sz="1800" spc="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to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identify</a:t>
            </a:r>
            <a:r>
              <a:rPr lang="en-US" sz="1800" spc="-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on</a:t>
            </a:r>
            <a:endParaRPr lang="en-US" sz="1800" dirty="0" smtClean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69265"/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potential</a:t>
            </a:r>
            <a:r>
              <a:rPr lang="en-US" sz="1800" spc="-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conflict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on</a:t>
            </a:r>
            <a:r>
              <a:rPr lang="en-US" sz="1800" spc="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program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with</a:t>
            </a:r>
            <a:r>
              <a:rPr lang="en-US" sz="1800" spc="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execution</a:t>
            </a:r>
            <a:r>
              <a:rPr lang="en-US" sz="18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team.</a:t>
            </a:r>
            <a:endParaRPr lang="en-US" sz="1800" dirty="0" smtClean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130175" indent="-117475">
              <a:spcBef>
                <a:spcPts val="1350"/>
              </a:spcBef>
              <a:buClr>
                <a:srgbClr val="0066FF"/>
              </a:buClr>
              <a:buFont typeface="Arial MT"/>
              <a:buChar char="•"/>
              <a:tabLst>
                <a:tab pos="130175" algn="l"/>
              </a:tabLst>
            </a:pPr>
            <a:r>
              <a:rPr lang="en-US" sz="24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Quantifications:</a:t>
            </a:r>
          </a:p>
          <a:p>
            <a:pPr marL="557530" lvl="1" indent="-88265">
              <a:spcBef>
                <a:spcPts val="30"/>
              </a:spcBef>
              <a:buClr>
                <a:srgbClr val="0066FF"/>
              </a:buClr>
              <a:buFont typeface="Arial MT"/>
              <a:buChar char="•"/>
              <a:tabLst>
                <a:tab pos="557530" algn="l"/>
              </a:tabLst>
            </a:pP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BOQ</a:t>
            </a:r>
            <a:r>
              <a:rPr lang="en-US" sz="1800" spc="-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for</a:t>
            </a:r>
            <a:r>
              <a:rPr lang="en-US" sz="1800" spc="-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specified</a:t>
            </a:r>
            <a:r>
              <a:rPr lang="en-US" sz="1800" spc="-6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construction</a:t>
            </a:r>
            <a:r>
              <a:rPr lang="en-US" sz="1800" spc="-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items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extracted</a:t>
            </a:r>
            <a:r>
              <a:rPr lang="en-US" sz="1800" spc="-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from</a:t>
            </a:r>
            <a:r>
              <a:rPr lang="en-US" sz="1800" spc="-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accurate</a:t>
            </a:r>
            <a:r>
              <a:rPr lang="en-US" sz="18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BIM</a:t>
            </a:r>
            <a:r>
              <a:rPr lang="en-US" sz="18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Model.</a:t>
            </a:r>
            <a:endParaRPr lang="en-US" sz="1800" dirty="0" smtClean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129540" indent="-116840">
              <a:spcBef>
                <a:spcPts val="1355"/>
              </a:spcBef>
              <a:buClr>
                <a:srgbClr val="0066FF"/>
              </a:buClr>
              <a:buFont typeface="Arial MT"/>
              <a:buChar char="•"/>
              <a:tabLst>
                <a:tab pos="128905" algn="l"/>
              </a:tabLst>
            </a:pPr>
            <a:r>
              <a:rPr lang="en-US" sz="24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CAD</a:t>
            </a:r>
            <a:r>
              <a:rPr lang="en-US" sz="2400" spc="-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4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Drafting</a:t>
            </a:r>
            <a:r>
              <a:rPr lang="en-US" sz="2400" spc="-4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4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Services</a:t>
            </a:r>
          </a:p>
          <a:p>
            <a:pPr marL="557530" lvl="1" indent="-88265">
              <a:spcBef>
                <a:spcPts val="25"/>
              </a:spcBef>
              <a:buClr>
                <a:srgbClr val="0066FF"/>
              </a:buClr>
              <a:buFont typeface="Arial MT"/>
              <a:buChar char="•"/>
              <a:tabLst>
                <a:tab pos="557530" algn="l"/>
              </a:tabLst>
            </a:pPr>
            <a:r>
              <a:rPr lang="en-US" sz="1800" spc="-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Transition</a:t>
            </a:r>
            <a:r>
              <a:rPr lang="en-US" sz="1800" spc="-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from</a:t>
            </a:r>
            <a:r>
              <a:rPr lang="en-US" sz="18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Design</a:t>
            </a:r>
            <a:r>
              <a:rPr lang="en-US" sz="1800" spc="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Development</a:t>
            </a:r>
            <a:r>
              <a:rPr lang="en-US" sz="1800" spc="-7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to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Construction</a:t>
            </a:r>
            <a:r>
              <a:rPr lang="en-US" sz="1800" spc="-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Documentation</a:t>
            </a:r>
            <a:r>
              <a:rPr lang="en-US" sz="1800" spc="-7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Phase</a:t>
            </a:r>
            <a:endParaRPr lang="en-US" sz="1800" dirty="0" smtClean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557530" lvl="1" indent="-88265">
              <a:spcBef>
                <a:spcPts val="5"/>
              </a:spcBef>
              <a:buClr>
                <a:srgbClr val="0066FF"/>
              </a:buClr>
              <a:buFont typeface="Arial MT"/>
              <a:buChar char="•"/>
              <a:tabLst>
                <a:tab pos="557530" algn="l"/>
              </a:tabLst>
            </a:pP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Architecture</a:t>
            </a:r>
            <a:r>
              <a:rPr lang="en-US" sz="1800" spc="-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Working 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drawings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as</a:t>
            </a:r>
            <a:r>
              <a:rPr lang="en-US" sz="1800" spc="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per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client’s</a:t>
            </a:r>
            <a:r>
              <a:rPr lang="en-US" sz="1800" spc="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documentation</a:t>
            </a:r>
            <a:r>
              <a:rPr lang="en-US" sz="1800" spc="-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standards.</a:t>
            </a:r>
            <a:endParaRPr lang="en-US" sz="1800" dirty="0" smtClean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557530" lvl="1" indent="-88265">
              <a:buClr>
                <a:srgbClr val="0066FF"/>
              </a:buClr>
              <a:buFont typeface="Arial MT"/>
              <a:buChar char="•"/>
              <a:tabLst>
                <a:tab pos="557530" algn="l"/>
              </a:tabLst>
            </a:pP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Quantity</a:t>
            </a:r>
            <a:r>
              <a:rPr lang="en-US" sz="1800" spc="-7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Surveying</a:t>
            </a:r>
            <a:r>
              <a:rPr lang="en-US" sz="1800" spc="-4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 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Preparation</a:t>
            </a:r>
            <a:r>
              <a:rPr lang="en-US" sz="1800" spc="-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of</a:t>
            </a:r>
            <a:r>
              <a:rPr lang="en-US" sz="1800" spc="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Bill</a:t>
            </a:r>
            <a:r>
              <a:rPr lang="en-US" sz="1800" spc="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of</a:t>
            </a:r>
            <a:r>
              <a:rPr lang="en-US" sz="1800" spc="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Quantities</a:t>
            </a:r>
            <a:r>
              <a:rPr lang="en-US" sz="1800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(BOQ).</a:t>
            </a:r>
            <a:endParaRPr lang="en-US" sz="1800" dirty="0" smtClean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130175" indent="-117475">
              <a:spcBef>
                <a:spcPts val="1350"/>
              </a:spcBef>
              <a:buClr>
                <a:srgbClr val="0066FF"/>
              </a:buClr>
              <a:buFont typeface="Arial MT"/>
              <a:buChar char="•"/>
              <a:tabLst>
                <a:tab pos="130175" algn="l"/>
              </a:tabLst>
            </a:pPr>
            <a:r>
              <a:rPr lang="en-US" sz="24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3D</a:t>
            </a:r>
            <a:r>
              <a:rPr lang="en-US" sz="2400" spc="-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4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Rendering,</a:t>
            </a:r>
            <a:r>
              <a:rPr lang="en-US" sz="2400" spc="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400" spc="-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Walkthrough</a:t>
            </a:r>
            <a:r>
              <a:rPr lang="en-US" sz="2400" spc="-3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4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sz="2400" spc="-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4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Graphics</a:t>
            </a:r>
            <a:r>
              <a:rPr lang="en-US" sz="24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4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Design</a:t>
            </a:r>
            <a:r>
              <a:rPr lang="en-US" sz="2400" spc="-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4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Editing</a:t>
            </a:r>
          </a:p>
          <a:p>
            <a:pPr marL="129540" marR="5080" indent="-117475" algn="just">
              <a:spcBef>
                <a:spcPts val="1945"/>
              </a:spcBef>
              <a:buClr>
                <a:srgbClr val="0066FF"/>
              </a:buClr>
              <a:buFont typeface="Arial MT"/>
              <a:buChar char="•"/>
              <a:tabLst>
                <a:tab pos="128905" algn="l"/>
              </a:tabLst>
            </a:pP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ArcGIS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is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web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GIS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platform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that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allows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you</a:t>
            </a:r>
            <a:r>
              <a:rPr lang="en-US" sz="1800" spc="114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to</a:t>
            </a:r>
            <a:r>
              <a:rPr lang="en-US" sz="1800" spc="114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use,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create,</a:t>
            </a:r>
            <a:r>
              <a:rPr lang="en-US" sz="1800" spc="1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share</a:t>
            </a:r>
            <a:r>
              <a:rPr lang="en-US" sz="1800" spc="1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geographic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information</a:t>
            </a:r>
            <a:r>
              <a:rPr lang="en-US" sz="1800" spc="114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throughout,</a:t>
            </a:r>
            <a:r>
              <a:rPr lang="en-US" sz="1800" spc="114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the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community,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sz="1800" spc="1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openly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on</a:t>
            </a:r>
            <a:r>
              <a:rPr lang="en-US" sz="1800" spc="1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the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web.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This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information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includes</a:t>
            </a:r>
            <a:r>
              <a:rPr lang="en-US" sz="1800" spc="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maps,</a:t>
            </a:r>
            <a:r>
              <a:rPr lang="en-US" sz="1800" spc="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scenes,</a:t>
            </a:r>
            <a:r>
              <a:rPr lang="en-US" sz="1800" spc="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layers,</a:t>
            </a:r>
            <a:r>
              <a:rPr lang="en-US" sz="1800" spc="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analytics,</a:t>
            </a:r>
            <a:r>
              <a:rPr lang="en-US" sz="1800" spc="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sz="1800" spc="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apps.</a:t>
            </a:r>
            <a:r>
              <a:rPr lang="en-US" sz="1800" spc="4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Items</a:t>
            </a:r>
            <a:r>
              <a:rPr lang="en-US" sz="1800" spc="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from</a:t>
            </a:r>
            <a:r>
              <a:rPr lang="en-US" sz="1800" spc="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different</a:t>
            </a:r>
            <a:r>
              <a:rPr lang="en-US" sz="1800" spc="6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sources</a:t>
            </a:r>
            <a:r>
              <a:rPr lang="en-US" sz="1800" spc="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can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be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integrated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sz="1800" spc="1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combined</a:t>
            </a:r>
            <a:r>
              <a:rPr lang="en-US" sz="1800" spc="1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into</a:t>
            </a:r>
            <a:r>
              <a:rPr lang="en-US" sz="1800" spc="114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new</a:t>
            </a:r>
            <a:r>
              <a:rPr lang="en-US" sz="1800" spc="1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items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shared</a:t>
            </a:r>
            <a:r>
              <a:rPr lang="en-US" sz="1800" spc="13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through</a:t>
            </a:r>
            <a:r>
              <a:rPr lang="en-US" sz="1800" spc="114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websites,</a:t>
            </a:r>
            <a:r>
              <a:rPr lang="en-US" sz="1800" spc="1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mobile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apps,</a:t>
            </a:r>
            <a:r>
              <a:rPr lang="en-US" sz="1800" spc="27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sz="1800" spc="26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desktops</a:t>
            </a:r>
            <a:r>
              <a:rPr lang="en-US" sz="1800" spc="27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for</a:t>
            </a:r>
            <a:r>
              <a:rPr lang="en-US" sz="1800" spc="26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specific</a:t>
            </a:r>
            <a:r>
              <a:rPr lang="en-US" sz="1800" spc="27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audiences</a:t>
            </a:r>
            <a:r>
              <a:rPr lang="en-US" sz="1800" spc="27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such</a:t>
            </a:r>
            <a:r>
              <a:rPr lang="en-US" sz="1800" spc="28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as</a:t>
            </a:r>
            <a:r>
              <a:rPr lang="en-US" sz="1800" spc="27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citizens,</a:t>
            </a:r>
            <a:r>
              <a:rPr lang="en-US" sz="1800" spc="27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developers,</a:t>
            </a:r>
            <a:r>
              <a:rPr lang="en-US" sz="1800" spc="27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sz="1800" spc="28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1800" spc="-2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GIS </a:t>
            </a:r>
            <a:r>
              <a:rPr lang="en-US" sz="18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professionals.</a:t>
            </a:r>
            <a:endParaRPr lang="en-US" sz="1800" spc="-1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8" name="object 4"/>
          <p:cNvSpPr txBox="1">
            <a:spLocks/>
          </p:cNvSpPr>
          <p:nvPr/>
        </p:nvSpPr>
        <p:spPr>
          <a:xfrm>
            <a:off x="-226491" y="8766412"/>
            <a:ext cx="597471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BIM</a:t>
            </a:r>
            <a:r>
              <a:rPr lang="en-IN" sz="3200" spc="-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IN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Expertise</a:t>
            </a:r>
            <a:r>
              <a:rPr lang="en-IN" sz="3200" spc="-1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IN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Support</a:t>
            </a:r>
            <a:r>
              <a:rPr lang="en-IN" sz="3200" spc="-8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IN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for</a:t>
            </a:r>
            <a:r>
              <a:rPr lang="en-IN" sz="3200" spc="-6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IN" sz="3200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Construction</a:t>
            </a:r>
            <a:endParaRPr lang="en-IN" sz="3200" spc="-1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962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sp>
        <p:nvSpPr>
          <p:cNvPr id="28" name="object 5"/>
          <p:cNvSpPr txBox="1">
            <a:spLocks/>
          </p:cNvSpPr>
          <p:nvPr/>
        </p:nvSpPr>
        <p:spPr>
          <a:xfrm>
            <a:off x="685800" y="2739282"/>
            <a:ext cx="5327193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sz="3600" b="1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DELIVERED</a:t>
            </a:r>
            <a:r>
              <a:rPr lang="en-IN" sz="3600" b="1" spc="-10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IN" sz="3600" b="1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FORMATS</a:t>
            </a:r>
            <a:endParaRPr lang="en-IN" sz="3600" b="1" spc="-2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1" name="object 6"/>
          <p:cNvSpPr txBox="1">
            <a:spLocks/>
          </p:cNvSpPr>
          <p:nvPr/>
        </p:nvSpPr>
        <p:spPr>
          <a:xfrm>
            <a:off x="1295400" y="3572757"/>
            <a:ext cx="15925800" cy="3280917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As per Client Requirement like .</a:t>
            </a:r>
            <a:r>
              <a:rPr lang="en-US" b="1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gdb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, .</a:t>
            </a:r>
            <a:r>
              <a:rPr lang="en-US" b="1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gpkg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, .</a:t>
            </a:r>
            <a:r>
              <a:rPr lang="en-US" b="1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Shp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, .tiff and Map share(GIS</a:t>
            </a:r>
            <a:r>
              <a:rPr lang="en-US" alt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&amp;</a:t>
            </a:r>
            <a:r>
              <a:rPr lang="en-US" alt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Remote Sensing)</a:t>
            </a:r>
          </a:p>
          <a:p>
            <a:pPr>
              <a:spcBef>
                <a:spcPts val="95"/>
              </a:spcBef>
            </a:pP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CAD Services –(*.</a:t>
            </a:r>
            <a:r>
              <a:rPr lang="en-US" b="1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rvt</a:t>
            </a:r>
            <a:r>
              <a:rPr lang="en-US" b="1" spc="-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Revit</a:t>
            </a:r>
            <a:r>
              <a:rPr lang="en-US" b="1" spc="-6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Files,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*.IFC</a:t>
            </a:r>
            <a:r>
              <a:rPr lang="en-US" b="1" spc="-6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Files</a:t>
            </a:r>
            <a:r>
              <a:rPr lang="en-US" b="1" spc="-8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of</a:t>
            </a:r>
            <a:r>
              <a:rPr lang="en-US" b="1" spc="-9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Respective</a:t>
            </a:r>
            <a:r>
              <a:rPr lang="en-US" b="1" spc="-9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Levels</a:t>
            </a:r>
            <a:r>
              <a:rPr lang="en-US" b="1" spc="-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b="1" spc="-8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2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Zone,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*.</a:t>
            </a:r>
            <a:r>
              <a:rPr lang="en-US" b="1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nwc</a:t>
            </a:r>
            <a:r>
              <a:rPr lang="en-US" b="1" spc="-9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–</a:t>
            </a:r>
            <a:r>
              <a:rPr lang="en-US" b="1" spc="-8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20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Naviswork</a:t>
            </a:r>
            <a:r>
              <a:rPr lang="en-US" b="1" spc="-7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cache</a:t>
            </a:r>
            <a:r>
              <a:rPr lang="en-US" b="1" spc="-114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Files,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*.</a:t>
            </a:r>
            <a:r>
              <a:rPr lang="en-US" b="1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nwf</a:t>
            </a:r>
            <a:r>
              <a:rPr lang="en-US" b="1" spc="-6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–</a:t>
            </a:r>
            <a:r>
              <a:rPr lang="en-US" b="1" spc="-8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20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Naviswork</a:t>
            </a:r>
            <a:r>
              <a:rPr lang="en-US" b="1" spc="-6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federated</a:t>
            </a:r>
            <a:r>
              <a:rPr lang="en-US" b="1" spc="-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model,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*.</a:t>
            </a:r>
            <a:r>
              <a:rPr lang="en-US" b="1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nwd</a:t>
            </a:r>
            <a:r>
              <a:rPr lang="en-US" b="1" spc="-8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–</a:t>
            </a:r>
            <a:r>
              <a:rPr lang="en-US" b="1" spc="-8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20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Naviswork</a:t>
            </a:r>
            <a:r>
              <a:rPr lang="en-US" b="1" spc="-5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4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federated</a:t>
            </a:r>
            <a:r>
              <a:rPr lang="en-US" b="1" spc="-5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document</a:t>
            </a:r>
            <a:r>
              <a:rPr lang="en-US" b="1" spc="-114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model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Clash</a:t>
            </a:r>
            <a:r>
              <a:rPr lang="en-US" b="1" spc="-6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Detection</a:t>
            </a:r>
            <a:r>
              <a:rPr lang="en-US" b="1" spc="-6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Reports</a:t>
            </a:r>
            <a:r>
              <a:rPr lang="en-US" b="1" spc="-10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in</a:t>
            </a:r>
            <a:r>
              <a:rPr lang="en-US" b="1" spc="-8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*.</a:t>
            </a:r>
            <a:r>
              <a:rPr lang="en-US" b="1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xls</a:t>
            </a:r>
            <a:r>
              <a:rPr lang="en-US" b="1" spc="-6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and</a:t>
            </a:r>
            <a:r>
              <a:rPr lang="en-US" b="1" spc="-8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pdf</a:t>
            </a:r>
            <a:r>
              <a:rPr lang="en-US" b="1" spc="-8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spc="-1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Formats)</a:t>
            </a:r>
            <a:endParaRPr lang="en-US" b="1" spc="-1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10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446278" y="-1685650"/>
            <a:ext cx="6145089" cy="7288971"/>
            <a:chOff x="0" y="0"/>
            <a:chExt cx="1618460" cy="1919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8460" cy="1919729"/>
            </a:xfrm>
            <a:custGeom>
              <a:avLst/>
              <a:gdLst/>
              <a:ahLst/>
              <a:cxnLst/>
              <a:rect l="l" t="t" r="r" b="b"/>
              <a:pathLst>
                <a:path w="1618460" h="1919729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1941502" y="839372"/>
            <a:ext cx="9619282" cy="5963955"/>
          </a:xfrm>
          <a:custGeom>
            <a:avLst/>
            <a:gdLst/>
            <a:ahLst/>
            <a:cxnLst/>
            <a:rect l="l" t="t" r="r" b="b"/>
            <a:pathLst>
              <a:path w="9619282" h="5963955">
                <a:moveTo>
                  <a:pt x="0" y="0"/>
                </a:moveTo>
                <a:lnTo>
                  <a:pt x="9619281" y="0"/>
                </a:lnTo>
                <a:lnTo>
                  <a:pt x="9619281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8117627">
            <a:off x="-3075279" y="6921441"/>
            <a:ext cx="4145058" cy="4916643"/>
            <a:chOff x="0" y="0"/>
            <a:chExt cx="1618460" cy="19197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8460" cy="1919729"/>
            </a:xfrm>
            <a:custGeom>
              <a:avLst/>
              <a:gdLst/>
              <a:ahLst/>
              <a:cxnLst/>
              <a:rect l="l" t="t" r="r" b="b"/>
              <a:pathLst>
                <a:path w="1618460" h="1919729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382372">
            <a:off x="-3048223" y="6118130"/>
            <a:ext cx="6488511" cy="4022877"/>
          </a:xfrm>
          <a:custGeom>
            <a:avLst/>
            <a:gdLst/>
            <a:ahLst/>
            <a:cxnLst/>
            <a:rect l="l" t="t" r="r" b="b"/>
            <a:pathLst>
              <a:path w="6488511" h="4022877">
                <a:moveTo>
                  <a:pt x="0" y="0"/>
                </a:moveTo>
                <a:lnTo>
                  <a:pt x="6488511" y="0"/>
                </a:lnTo>
                <a:lnTo>
                  <a:pt x="6488511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3594083" y="4117962"/>
            <a:ext cx="8304859" cy="86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863"/>
              </a:lnSpc>
              <a:spcBef>
                <a:spcPct val="0"/>
              </a:spcBef>
            </a:pPr>
            <a:r>
              <a:rPr lang="en-US" sz="5719" b="1" u="none" strike="noStrike" spc="205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Contact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81807" y="5360795"/>
            <a:ext cx="1101899" cy="27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590" b="1">
                <a:solidFill>
                  <a:srgbClr val="322F5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Phone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81807" y="6105692"/>
            <a:ext cx="1101899" cy="27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590" b="1">
                <a:solidFill>
                  <a:srgbClr val="322F5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81807" y="6838934"/>
            <a:ext cx="1101899" cy="27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590" b="1">
                <a:solidFill>
                  <a:srgbClr val="322F5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81807" y="7592804"/>
            <a:ext cx="1101899" cy="27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590" b="1">
                <a:solidFill>
                  <a:srgbClr val="322F5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Address</a:t>
            </a:r>
          </a:p>
        </p:txBody>
      </p:sp>
      <p:sp>
        <p:nvSpPr>
          <p:cNvPr id="15" name="Freeform 15"/>
          <p:cNvSpPr/>
          <p:nvPr/>
        </p:nvSpPr>
        <p:spPr>
          <a:xfrm>
            <a:off x="6796302" y="6143792"/>
            <a:ext cx="447187" cy="447187"/>
          </a:xfrm>
          <a:custGeom>
            <a:avLst/>
            <a:gdLst/>
            <a:ahLst/>
            <a:cxnLst/>
            <a:rect l="l" t="t" r="r" b="b"/>
            <a:pathLst>
              <a:path w="447187" h="447187">
                <a:moveTo>
                  <a:pt x="0" y="0"/>
                </a:moveTo>
                <a:lnTo>
                  <a:pt x="447187" y="0"/>
                </a:lnTo>
                <a:lnTo>
                  <a:pt x="447187" y="447187"/>
                </a:lnTo>
                <a:lnTo>
                  <a:pt x="0" y="447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6796302" y="6877034"/>
            <a:ext cx="447187" cy="447187"/>
          </a:xfrm>
          <a:custGeom>
            <a:avLst/>
            <a:gdLst/>
            <a:ahLst/>
            <a:cxnLst/>
            <a:rect l="l" t="t" r="r" b="b"/>
            <a:pathLst>
              <a:path w="447187" h="447187">
                <a:moveTo>
                  <a:pt x="0" y="0"/>
                </a:moveTo>
                <a:lnTo>
                  <a:pt x="447187" y="0"/>
                </a:lnTo>
                <a:lnTo>
                  <a:pt x="447187" y="447187"/>
                </a:lnTo>
                <a:lnTo>
                  <a:pt x="0" y="447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6796302" y="5410550"/>
            <a:ext cx="447187" cy="447187"/>
          </a:xfrm>
          <a:custGeom>
            <a:avLst/>
            <a:gdLst/>
            <a:ahLst/>
            <a:cxnLst/>
            <a:rect l="l" t="t" r="r" b="b"/>
            <a:pathLst>
              <a:path w="447187" h="447187">
                <a:moveTo>
                  <a:pt x="0" y="0"/>
                </a:moveTo>
                <a:lnTo>
                  <a:pt x="447187" y="0"/>
                </a:lnTo>
                <a:lnTo>
                  <a:pt x="447187" y="447186"/>
                </a:lnTo>
                <a:lnTo>
                  <a:pt x="0" y="447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6302" y="7610276"/>
            <a:ext cx="447187" cy="447187"/>
          </a:xfrm>
          <a:custGeom>
            <a:avLst/>
            <a:gdLst/>
            <a:ahLst/>
            <a:cxnLst/>
            <a:rect l="l" t="t" r="r" b="b"/>
            <a:pathLst>
              <a:path w="447187" h="447187">
                <a:moveTo>
                  <a:pt x="0" y="0"/>
                </a:moveTo>
                <a:lnTo>
                  <a:pt x="447187" y="0"/>
                </a:lnTo>
                <a:lnTo>
                  <a:pt x="447187" y="447187"/>
                </a:lnTo>
                <a:lnTo>
                  <a:pt x="0" y="447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269695" y="2124285"/>
            <a:ext cx="8149287" cy="156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2389"/>
              </a:lnSpc>
              <a:spcBef>
                <a:spcPct val="0"/>
              </a:spcBef>
            </a:pPr>
            <a:r>
              <a:rPr lang="en-US" sz="10324" b="1" spc="371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You!</a:t>
            </a:r>
          </a:p>
        </p:txBody>
      </p:sp>
      <p:pic>
        <p:nvPicPr>
          <p:cNvPr id="22" name="Picture 21" descr="Logo Saysha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90204" y="0"/>
            <a:ext cx="4690853" cy="12438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44863" y="5331770"/>
            <a:ext cx="213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+91 9658000787</a:t>
            </a:r>
          </a:p>
          <a:p>
            <a:endParaRPr lang="en-IN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8331876" y="7523594"/>
            <a:ext cx="78291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Plot No.448/14769/15488, 2</a:t>
            </a:r>
            <a:r>
              <a:rPr lang="en-IN" sz="2400" b="1" baseline="300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nd</a:t>
            </a:r>
            <a:r>
              <a:rPr lang="en-IN" sz="24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Floor, S.N complex,</a:t>
            </a:r>
            <a:endParaRPr lang="en-IN" sz="24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IN" sz="24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Chakeisiani, Rasulgarh,Pin-751010 ,Bhubaneswar</a:t>
            </a:r>
            <a:r>
              <a:rPr lang="en-IN" sz="2400" b="1" dirty="0" smtClean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, Odisha</a:t>
            </a:r>
            <a:endParaRPr lang="en-IN" sz="24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b="1" dirty="0"/>
              <a:t> </a:t>
            </a:r>
            <a:endParaRPr lang="en-IN" dirty="0"/>
          </a:p>
          <a:p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299792" y="6054646"/>
            <a:ext cx="4101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info@sayeishaamepandarch.com</a:t>
            </a:r>
            <a:endParaRPr lang="en-IN" sz="24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1120" y="6778952"/>
            <a:ext cx="3914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www.sayeishaamepandarch.com</a:t>
            </a:r>
            <a:endParaRPr lang="en-IN" sz="24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1800" y="1793540"/>
            <a:ext cx="5818428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3"/>
              </a:lnSpc>
              <a:spcBef>
                <a:spcPct val="0"/>
              </a:spcBef>
            </a:pPr>
            <a:r>
              <a:rPr lang="en-US" sz="6669" b="1" u="none" strike="noStrike" spc="240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Milestone</a:t>
            </a:r>
          </a:p>
        </p:txBody>
      </p:sp>
      <p:sp>
        <p:nvSpPr>
          <p:cNvPr id="3" name="AutoShape 3"/>
          <p:cNvSpPr/>
          <p:nvPr/>
        </p:nvSpPr>
        <p:spPr>
          <a:xfrm>
            <a:off x="2813942" y="5500144"/>
            <a:ext cx="12497051" cy="0"/>
          </a:xfrm>
          <a:prstGeom prst="line">
            <a:avLst/>
          </a:prstGeom>
          <a:ln w="76200" cap="rnd">
            <a:solidFill>
              <a:srgbClr val="051D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9317080">
            <a:off x="1669204" y="2563483"/>
            <a:ext cx="2452540" cy="2540295"/>
          </a:xfrm>
          <a:custGeom>
            <a:avLst/>
            <a:gdLst/>
            <a:ahLst/>
            <a:cxnLst/>
            <a:rect l="l" t="t" r="r" b="b"/>
            <a:pathLst>
              <a:path w="2452540" h="2540295">
                <a:moveTo>
                  <a:pt x="0" y="0"/>
                </a:moveTo>
                <a:lnTo>
                  <a:pt x="2452540" y="0"/>
                </a:lnTo>
                <a:lnTo>
                  <a:pt x="2452540" y="2540295"/>
                </a:lnTo>
                <a:lnTo>
                  <a:pt x="0" y="254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42052" y="5328254"/>
            <a:ext cx="343780" cy="34378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9317080">
            <a:off x="4792411" y="2563483"/>
            <a:ext cx="2452540" cy="2540295"/>
          </a:xfrm>
          <a:custGeom>
            <a:avLst/>
            <a:gdLst/>
            <a:ahLst/>
            <a:cxnLst/>
            <a:rect l="l" t="t" r="r" b="b"/>
            <a:pathLst>
              <a:path w="2452540" h="2540295">
                <a:moveTo>
                  <a:pt x="0" y="0"/>
                </a:moveTo>
                <a:lnTo>
                  <a:pt x="2452540" y="0"/>
                </a:lnTo>
                <a:lnTo>
                  <a:pt x="2452540" y="2540295"/>
                </a:lnTo>
                <a:lnTo>
                  <a:pt x="0" y="254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65259" y="5328254"/>
            <a:ext cx="343780" cy="3437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9317080">
            <a:off x="8081793" y="2563483"/>
            <a:ext cx="2452540" cy="2540295"/>
          </a:xfrm>
          <a:custGeom>
            <a:avLst/>
            <a:gdLst/>
            <a:ahLst/>
            <a:cxnLst/>
            <a:rect l="l" t="t" r="r" b="b"/>
            <a:pathLst>
              <a:path w="2452540" h="2540295">
                <a:moveTo>
                  <a:pt x="0" y="0"/>
                </a:moveTo>
                <a:lnTo>
                  <a:pt x="2452540" y="0"/>
                </a:lnTo>
                <a:lnTo>
                  <a:pt x="2452540" y="2540295"/>
                </a:lnTo>
                <a:lnTo>
                  <a:pt x="0" y="254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054640" y="5328254"/>
            <a:ext cx="343780" cy="3437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9317080">
            <a:off x="11204381" y="2563483"/>
            <a:ext cx="2452540" cy="2540295"/>
          </a:xfrm>
          <a:custGeom>
            <a:avLst/>
            <a:gdLst/>
            <a:ahLst/>
            <a:cxnLst/>
            <a:rect l="l" t="t" r="r" b="b"/>
            <a:pathLst>
              <a:path w="2452540" h="2540295">
                <a:moveTo>
                  <a:pt x="0" y="0"/>
                </a:moveTo>
                <a:lnTo>
                  <a:pt x="2452539" y="0"/>
                </a:lnTo>
                <a:lnTo>
                  <a:pt x="2452539" y="2540295"/>
                </a:lnTo>
                <a:lnTo>
                  <a:pt x="0" y="254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177228" y="5328254"/>
            <a:ext cx="343780" cy="3437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9317080">
            <a:off x="14166256" y="2563483"/>
            <a:ext cx="2452540" cy="2540295"/>
          </a:xfrm>
          <a:custGeom>
            <a:avLst/>
            <a:gdLst/>
            <a:ahLst/>
            <a:cxnLst/>
            <a:rect l="l" t="t" r="r" b="b"/>
            <a:pathLst>
              <a:path w="2452540" h="2540295">
                <a:moveTo>
                  <a:pt x="0" y="0"/>
                </a:moveTo>
                <a:lnTo>
                  <a:pt x="2452540" y="0"/>
                </a:lnTo>
                <a:lnTo>
                  <a:pt x="2452540" y="2540295"/>
                </a:lnTo>
                <a:lnTo>
                  <a:pt x="0" y="254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5139103" y="5328254"/>
            <a:ext cx="343780" cy="34378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608203" y="3546140"/>
            <a:ext cx="657892" cy="916052"/>
          </a:xfrm>
          <a:custGeom>
            <a:avLst/>
            <a:gdLst/>
            <a:ahLst/>
            <a:cxnLst/>
            <a:rect l="l" t="t" r="r" b="b"/>
            <a:pathLst>
              <a:path w="657892" h="916052">
                <a:moveTo>
                  <a:pt x="0" y="0"/>
                </a:moveTo>
                <a:lnTo>
                  <a:pt x="657892" y="0"/>
                </a:lnTo>
                <a:lnTo>
                  <a:pt x="657892" y="916052"/>
                </a:lnTo>
                <a:lnTo>
                  <a:pt x="0" y="916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836167" y="3515101"/>
            <a:ext cx="780726" cy="978130"/>
          </a:xfrm>
          <a:custGeom>
            <a:avLst/>
            <a:gdLst/>
            <a:ahLst/>
            <a:cxnLst/>
            <a:rect l="l" t="t" r="r" b="b"/>
            <a:pathLst>
              <a:path w="780726" h="978130">
                <a:moveTo>
                  <a:pt x="0" y="0"/>
                </a:moveTo>
                <a:lnTo>
                  <a:pt x="780726" y="0"/>
                </a:lnTo>
                <a:lnTo>
                  <a:pt x="780726" y="978130"/>
                </a:lnTo>
                <a:lnTo>
                  <a:pt x="0" y="978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960265" y="3546140"/>
            <a:ext cx="780059" cy="947091"/>
          </a:xfrm>
          <a:custGeom>
            <a:avLst/>
            <a:gdLst/>
            <a:ahLst/>
            <a:cxnLst/>
            <a:rect l="l" t="t" r="r" b="b"/>
            <a:pathLst>
              <a:path w="780059" h="947091">
                <a:moveTo>
                  <a:pt x="0" y="0"/>
                </a:moveTo>
                <a:lnTo>
                  <a:pt x="780059" y="0"/>
                </a:lnTo>
                <a:lnTo>
                  <a:pt x="780059" y="947091"/>
                </a:lnTo>
                <a:lnTo>
                  <a:pt x="0" y="947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327223" y="3644667"/>
            <a:ext cx="876828" cy="718999"/>
          </a:xfrm>
          <a:custGeom>
            <a:avLst/>
            <a:gdLst/>
            <a:ahLst/>
            <a:cxnLst/>
            <a:rect l="l" t="t" r="r" b="b"/>
            <a:pathLst>
              <a:path w="876828" h="718999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4875100" y="3588568"/>
            <a:ext cx="871787" cy="775098"/>
          </a:xfrm>
          <a:custGeom>
            <a:avLst/>
            <a:gdLst/>
            <a:ahLst/>
            <a:cxnLst/>
            <a:rect l="l" t="t" r="r" b="b"/>
            <a:pathLst>
              <a:path w="871787" h="775098">
                <a:moveTo>
                  <a:pt x="0" y="0"/>
                </a:moveTo>
                <a:lnTo>
                  <a:pt x="871787" y="0"/>
                </a:lnTo>
                <a:lnTo>
                  <a:pt x="871787" y="775097"/>
                </a:lnTo>
                <a:lnTo>
                  <a:pt x="0" y="775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0" descr="Logo Saysha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1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2280917" cy="10287000"/>
            <a:chOff x="0" y="0"/>
            <a:chExt cx="617987" cy="2787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7987" cy="2787141"/>
            </a:xfrm>
            <a:custGeom>
              <a:avLst/>
              <a:gdLst/>
              <a:ahLst/>
              <a:cxnLst/>
              <a:rect l="l" t="t" r="r" b="b"/>
              <a:pathLst>
                <a:path w="617987" h="2787141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62158" y="7412001"/>
            <a:ext cx="772673" cy="7726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0458" y="935743"/>
            <a:ext cx="12248420" cy="8322557"/>
            <a:chOff x="0" y="0"/>
            <a:chExt cx="1023149" cy="695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3149" cy="695210"/>
            </a:xfrm>
            <a:custGeom>
              <a:avLst/>
              <a:gdLst/>
              <a:ahLst/>
              <a:cxnLst/>
              <a:rect l="l" t="t" r="r" b="b"/>
              <a:pathLst>
                <a:path w="1023149" h="695210">
                  <a:moveTo>
                    <a:pt x="819949" y="0"/>
                  </a:moveTo>
                  <a:lnTo>
                    <a:pt x="0" y="0"/>
                  </a:lnTo>
                  <a:lnTo>
                    <a:pt x="0" y="695210"/>
                  </a:lnTo>
                  <a:lnTo>
                    <a:pt x="819949" y="695210"/>
                  </a:lnTo>
                  <a:lnTo>
                    <a:pt x="1023149" y="347605"/>
                  </a:lnTo>
                  <a:lnTo>
                    <a:pt x="81994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08849" cy="742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40486" y="1983926"/>
            <a:ext cx="8148725" cy="939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69"/>
              </a:lnSpc>
              <a:spcBef>
                <a:spcPct val="0"/>
              </a:spcBef>
            </a:pPr>
            <a:r>
              <a:rPr lang="en-US" sz="6141" b="1" u="none" strike="noStrike" spc="22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Target Audience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807149" y="3392110"/>
            <a:ext cx="441890" cy="1367718"/>
            <a:chOff x="0" y="0"/>
            <a:chExt cx="847440" cy="26229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7471" cy="2622931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-218831" y="3392110"/>
            <a:ext cx="3241082" cy="1367718"/>
            <a:chOff x="0" y="0"/>
            <a:chExt cx="1838524" cy="7758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38524" cy="775847"/>
            </a:xfrm>
            <a:custGeom>
              <a:avLst/>
              <a:gdLst/>
              <a:ahLst/>
              <a:cxnLst/>
              <a:rect l="l" t="t" r="r" b="b"/>
              <a:pathLst>
                <a:path w="1838524" h="775847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09816" y="3211135"/>
            <a:ext cx="1872263" cy="154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9"/>
              </a:lnSpc>
              <a:spcBef>
                <a:spcPct val="0"/>
              </a:spcBef>
            </a:pPr>
            <a:r>
              <a:rPr lang="en-US" sz="9013" b="1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27312" y="3344485"/>
            <a:ext cx="4324431" cy="45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9"/>
              </a:lnSpc>
              <a:spcBef>
                <a:spcPct val="0"/>
              </a:spcBef>
            </a:pPr>
            <a:r>
              <a:rPr lang="en-US" sz="2692" b="1" u="none" strike="noStrike" spc="12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Target Audience #1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693755" y="5143500"/>
            <a:ext cx="441890" cy="1367718"/>
            <a:chOff x="0" y="0"/>
            <a:chExt cx="847440" cy="26229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7471" cy="2622931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-332225" y="5143500"/>
            <a:ext cx="3241082" cy="1367718"/>
            <a:chOff x="0" y="0"/>
            <a:chExt cx="1838524" cy="775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8524" cy="775847"/>
            </a:xfrm>
            <a:custGeom>
              <a:avLst/>
              <a:gdLst/>
              <a:ahLst/>
              <a:cxnLst/>
              <a:rect l="l" t="t" r="r" b="b"/>
              <a:pathLst>
                <a:path w="1838524" h="775847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6423" y="4962525"/>
            <a:ext cx="1872263" cy="154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9"/>
              </a:lnSpc>
              <a:spcBef>
                <a:spcPct val="0"/>
              </a:spcBef>
            </a:pPr>
            <a:r>
              <a:rPr lang="en-US" sz="9013" b="1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698597" y="6892218"/>
            <a:ext cx="441890" cy="1367718"/>
            <a:chOff x="0" y="0"/>
            <a:chExt cx="847440" cy="26229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7471" cy="2622931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-327383" y="6892218"/>
            <a:ext cx="3241082" cy="1367718"/>
            <a:chOff x="0" y="0"/>
            <a:chExt cx="1838524" cy="77584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38524" cy="775847"/>
            </a:xfrm>
            <a:custGeom>
              <a:avLst/>
              <a:gdLst/>
              <a:ahLst/>
              <a:cxnLst/>
              <a:rect l="l" t="t" r="r" b="b"/>
              <a:pathLst>
                <a:path w="1838524" h="775847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01264" y="6711243"/>
            <a:ext cx="1872263" cy="154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9"/>
              </a:lnSpc>
              <a:spcBef>
                <a:spcPct val="0"/>
              </a:spcBef>
            </a:pPr>
            <a:r>
              <a:rPr lang="en-US" sz="9013" b="1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27312" y="5117767"/>
            <a:ext cx="4097272" cy="45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9"/>
              </a:lnSpc>
              <a:spcBef>
                <a:spcPct val="0"/>
              </a:spcBef>
            </a:pPr>
            <a:r>
              <a:rPr lang="en-US" sz="2692" b="1" u="none" strike="noStrike" spc="12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Target Audience #2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27312" y="6844593"/>
            <a:ext cx="3969620" cy="45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9"/>
              </a:lnSpc>
              <a:spcBef>
                <a:spcPct val="0"/>
              </a:spcBef>
            </a:pPr>
            <a:r>
              <a:rPr lang="en-US" sz="2692" b="1" u="none" strike="noStrike" spc="12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Target Audience #3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6193" y="4146862"/>
            <a:ext cx="633199" cy="6331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6193" y="5835837"/>
            <a:ext cx="633199" cy="6331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6193" y="7520855"/>
            <a:ext cx="633199" cy="6331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>
                <a:alpha val="67843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978476">
            <a:off x="9374032" y="-985879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29040" y="-450102"/>
            <a:ext cx="9607786" cy="11487702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solidFill>
              <a:srgbClr val="052A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9292044" y="-1200702"/>
            <a:ext cx="9607786" cy="11487702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t="-8037" r="-112664" b="-1046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475288"/>
            <a:ext cx="4858729" cy="97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615"/>
              </a:lnSpc>
              <a:spcBef>
                <a:spcPct val="0"/>
              </a:spcBef>
            </a:pPr>
            <a:r>
              <a:rPr lang="en-US" sz="6346" b="1" u="none" strike="noStrike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Goals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67193"/>
            <a:ext cx="1730895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sz="9750" b="1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631493"/>
            <a:ext cx="1730895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sz="9750" b="1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595794"/>
            <a:ext cx="1730895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sz="9750" b="1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4944330" y="-6134429"/>
            <a:ext cx="6449593" cy="9554097"/>
            <a:chOff x="0" y="0"/>
            <a:chExt cx="812800" cy="12040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04040"/>
            </a:xfrm>
            <a:custGeom>
              <a:avLst/>
              <a:gdLst/>
              <a:ahLst/>
              <a:cxnLst/>
              <a:rect l="l" t="t" r="r" b="b"/>
              <a:pathLst>
                <a:path w="812800" h="1204040">
                  <a:moveTo>
                    <a:pt x="0" y="0"/>
                  </a:moveTo>
                  <a:lnTo>
                    <a:pt x="609600" y="0"/>
                  </a:lnTo>
                  <a:lnTo>
                    <a:pt x="812800" y="602020"/>
                  </a:lnTo>
                  <a:lnTo>
                    <a:pt x="609600" y="1204040"/>
                  </a:lnTo>
                  <a:lnTo>
                    <a:pt x="0" y="1204040"/>
                  </a:lnTo>
                  <a:lnTo>
                    <a:pt x="203200" y="60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77800" y="-47625"/>
              <a:ext cx="558800" cy="1251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53739"/>
            <a:chOff x="0" y="0"/>
            <a:chExt cx="4816593" cy="10676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67651"/>
            </a:xfrm>
            <a:custGeom>
              <a:avLst/>
              <a:gdLst/>
              <a:ahLst/>
              <a:cxnLst/>
              <a:rect l="l" t="t" r="r" b="b"/>
              <a:pathLst>
                <a:path w="4816592" h="1067651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4053739"/>
          </a:xfrm>
          <a:custGeom>
            <a:avLst/>
            <a:gdLst/>
            <a:ahLst/>
            <a:cxnLst/>
            <a:rect l="l" t="t" r="r" b="b"/>
            <a:pathLst>
              <a:path w="18288000" h="4053739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25349" b="-17522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96611" y="2128857"/>
            <a:ext cx="7578207" cy="102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0"/>
              </a:lnSpc>
              <a:spcBef>
                <a:spcPct val="0"/>
              </a:spcBef>
            </a:pPr>
            <a:r>
              <a:rPr lang="en-US" sz="6675" b="1" spc="240" dirty="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Values</a:t>
            </a:r>
          </a:p>
        </p:txBody>
      </p:sp>
      <p:sp>
        <p:nvSpPr>
          <p:cNvPr id="7" name="Freeform 7"/>
          <p:cNvSpPr/>
          <p:nvPr/>
        </p:nvSpPr>
        <p:spPr>
          <a:xfrm>
            <a:off x="9374818" y="-2586212"/>
            <a:ext cx="9619282" cy="5963955"/>
          </a:xfrm>
          <a:custGeom>
            <a:avLst/>
            <a:gdLst/>
            <a:ahLst/>
            <a:cxnLst/>
            <a:rect l="l" t="t" r="r" b="b"/>
            <a:pathLst>
              <a:path w="9619282" h="5963955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923858" y="5885310"/>
            <a:ext cx="3086100" cy="507624"/>
            <a:chOff x="0" y="0"/>
            <a:chExt cx="812800" cy="1336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66848" y="0"/>
                  </a:moveTo>
                  <a:lnTo>
                    <a:pt x="745952" y="0"/>
                  </a:lnTo>
                  <a:cubicBezTo>
                    <a:pt x="763682" y="0"/>
                    <a:pt x="780684" y="7043"/>
                    <a:pt x="793221" y="19579"/>
                  </a:cubicBezTo>
                  <a:cubicBezTo>
                    <a:pt x="805757" y="32116"/>
                    <a:pt x="812800" y="49118"/>
                    <a:pt x="812800" y="66848"/>
                  </a:cubicBezTo>
                  <a:lnTo>
                    <a:pt x="812800" y="66848"/>
                  </a:lnTo>
                  <a:cubicBezTo>
                    <a:pt x="812800" y="84577"/>
                    <a:pt x="805757" y="101580"/>
                    <a:pt x="793221" y="114116"/>
                  </a:cubicBezTo>
                  <a:cubicBezTo>
                    <a:pt x="780684" y="126652"/>
                    <a:pt x="763682" y="133695"/>
                    <a:pt x="745952" y="133695"/>
                  </a:cubicBezTo>
                  <a:lnTo>
                    <a:pt x="66848" y="133695"/>
                  </a:lnTo>
                  <a:cubicBezTo>
                    <a:pt x="49118" y="133695"/>
                    <a:pt x="32116" y="126652"/>
                    <a:pt x="19579" y="114116"/>
                  </a:cubicBezTo>
                  <a:cubicBezTo>
                    <a:pt x="7043" y="101580"/>
                    <a:pt x="0" y="84577"/>
                    <a:pt x="0" y="66848"/>
                  </a:cubicBezTo>
                  <a:lnTo>
                    <a:pt x="0" y="66848"/>
                  </a:lnTo>
                  <a:cubicBezTo>
                    <a:pt x="0" y="49118"/>
                    <a:pt x="7043" y="32116"/>
                    <a:pt x="19579" y="19579"/>
                  </a:cubicBezTo>
                  <a:cubicBezTo>
                    <a:pt x="32116" y="7043"/>
                    <a:pt x="49118" y="0"/>
                    <a:pt x="66848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Integrity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15906" y="5885310"/>
            <a:ext cx="3086100" cy="507624"/>
            <a:chOff x="0" y="0"/>
            <a:chExt cx="812800" cy="1336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66848" y="0"/>
                  </a:moveTo>
                  <a:lnTo>
                    <a:pt x="745952" y="0"/>
                  </a:lnTo>
                  <a:cubicBezTo>
                    <a:pt x="763682" y="0"/>
                    <a:pt x="780684" y="7043"/>
                    <a:pt x="793221" y="19579"/>
                  </a:cubicBezTo>
                  <a:cubicBezTo>
                    <a:pt x="805757" y="32116"/>
                    <a:pt x="812800" y="49118"/>
                    <a:pt x="812800" y="66848"/>
                  </a:cubicBezTo>
                  <a:lnTo>
                    <a:pt x="812800" y="66848"/>
                  </a:lnTo>
                  <a:cubicBezTo>
                    <a:pt x="812800" y="84577"/>
                    <a:pt x="805757" y="101580"/>
                    <a:pt x="793221" y="114116"/>
                  </a:cubicBezTo>
                  <a:cubicBezTo>
                    <a:pt x="780684" y="126652"/>
                    <a:pt x="763682" y="133695"/>
                    <a:pt x="745952" y="133695"/>
                  </a:cubicBezTo>
                  <a:lnTo>
                    <a:pt x="66848" y="133695"/>
                  </a:lnTo>
                  <a:cubicBezTo>
                    <a:pt x="49118" y="133695"/>
                    <a:pt x="32116" y="126652"/>
                    <a:pt x="19579" y="114116"/>
                  </a:cubicBezTo>
                  <a:cubicBezTo>
                    <a:pt x="7043" y="101580"/>
                    <a:pt x="0" y="84577"/>
                    <a:pt x="0" y="66848"/>
                  </a:cubicBezTo>
                  <a:lnTo>
                    <a:pt x="0" y="66848"/>
                  </a:lnTo>
                  <a:cubicBezTo>
                    <a:pt x="0" y="49118"/>
                    <a:pt x="7043" y="32116"/>
                    <a:pt x="19579" y="19579"/>
                  </a:cubicBezTo>
                  <a:cubicBezTo>
                    <a:pt x="32116" y="7043"/>
                    <a:pt x="49118" y="0"/>
                    <a:pt x="66848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trike="noStrike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Excellence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06856" y="5885310"/>
            <a:ext cx="3086100" cy="507624"/>
            <a:chOff x="0" y="0"/>
            <a:chExt cx="812800" cy="1336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66848" y="0"/>
                  </a:moveTo>
                  <a:lnTo>
                    <a:pt x="745952" y="0"/>
                  </a:lnTo>
                  <a:cubicBezTo>
                    <a:pt x="763682" y="0"/>
                    <a:pt x="780684" y="7043"/>
                    <a:pt x="793221" y="19579"/>
                  </a:cubicBezTo>
                  <a:cubicBezTo>
                    <a:pt x="805757" y="32116"/>
                    <a:pt x="812800" y="49118"/>
                    <a:pt x="812800" y="66848"/>
                  </a:cubicBezTo>
                  <a:lnTo>
                    <a:pt x="812800" y="66848"/>
                  </a:lnTo>
                  <a:cubicBezTo>
                    <a:pt x="812800" y="84577"/>
                    <a:pt x="805757" y="101580"/>
                    <a:pt x="793221" y="114116"/>
                  </a:cubicBezTo>
                  <a:cubicBezTo>
                    <a:pt x="780684" y="126652"/>
                    <a:pt x="763682" y="133695"/>
                    <a:pt x="745952" y="133695"/>
                  </a:cubicBezTo>
                  <a:lnTo>
                    <a:pt x="66848" y="133695"/>
                  </a:lnTo>
                  <a:cubicBezTo>
                    <a:pt x="49118" y="133695"/>
                    <a:pt x="32116" y="126652"/>
                    <a:pt x="19579" y="114116"/>
                  </a:cubicBezTo>
                  <a:cubicBezTo>
                    <a:pt x="7043" y="101580"/>
                    <a:pt x="0" y="84577"/>
                    <a:pt x="0" y="66848"/>
                  </a:cubicBezTo>
                  <a:lnTo>
                    <a:pt x="0" y="66848"/>
                  </a:lnTo>
                  <a:cubicBezTo>
                    <a:pt x="0" y="49118"/>
                    <a:pt x="7043" y="32116"/>
                    <a:pt x="19579" y="19579"/>
                  </a:cubicBezTo>
                  <a:cubicBezTo>
                    <a:pt x="32116" y="7043"/>
                    <a:pt x="49118" y="0"/>
                    <a:pt x="66848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trike="noStrike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Collaboration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97806" y="5885310"/>
            <a:ext cx="3086100" cy="507624"/>
            <a:chOff x="0" y="0"/>
            <a:chExt cx="812800" cy="1336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66848" y="0"/>
                  </a:moveTo>
                  <a:lnTo>
                    <a:pt x="745952" y="0"/>
                  </a:lnTo>
                  <a:cubicBezTo>
                    <a:pt x="763682" y="0"/>
                    <a:pt x="780684" y="7043"/>
                    <a:pt x="793221" y="19579"/>
                  </a:cubicBezTo>
                  <a:cubicBezTo>
                    <a:pt x="805757" y="32116"/>
                    <a:pt x="812800" y="49118"/>
                    <a:pt x="812800" y="66848"/>
                  </a:cubicBezTo>
                  <a:lnTo>
                    <a:pt x="812800" y="66848"/>
                  </a:lnTo>
                  <a:cubicBezTo>
                    <a:pt x="812800" y="84577"/>
                    <a:pt x="805757" y="101580"/>
                    <a:pt x="793221" y="114116"/>
                  </a:cubicBezTo>
                  <a:cubicBezTo>
                    <a:pt x="780684" y="126652"/>
                    <a:pt x="763682" y="133695"/>
                    <a:pt x="745952" y="133695"/>
                  </a:cubicBezTo>
                  <a:lnTo>
                    <a:pt x="66848" y="133695"/>
                  </a:lnTo>
                  <a:cubicBezTo>
                    <a:pt x="49118" y="133695"/>
                    <a:pt x="32116" y="126652"/>
                    <a:pt x="19579" y="114116"/>
                  </a:cubicBezTo>
                  <a:cubicBezTo>
                    <a:pt x="7043" y="101580"/>
                    <a:pt x="0" y="84577"/>
                    <a:pt x="0" y="66848"/>
                  </a:cubicBezTo>
                  <a:lnTo>
                    <a:pt x="0" y="66848"/>
                  </a:lnTo>
                  <a:cubicBezTo>
                    <a:pt x="0" y="49118"/>
                    <a:pt x="7043" y="32116"/>
                    <a:pt x="19579" y="19579"/>
                  </a:cubicBezTo>
                  <a:cubicBezTo>
                    <a:pt x="32116" y="7043"/>
                    <a:pt x="49118" y="0"/>
                    <a:pt x="66848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trike="noStrike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Innovation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8345096" y="-1016743"/>
            <a:ext cx="5903940" cy="3660443"/>
          </a:xfrm>
          <a:custGeom>
            <a:avLst/>
            <a:gdLst/>
            <a:ahLst/>
            <a:cxnLst/>
            <a:rect l="l" t="t" r="r" b="b"/>
            <a:pathLst>
              <a:path w="5903940" h="3660443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6854287" y="4633952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5" y="0"/>
                </a:lnTo>
                <a:lnTo>
                  <a:pt x="789575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0351234" y="4607865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14241187" y="4678836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2847010" y="4589960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1334035" y="-1136129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721907">
            <a:off x="12368708" y="-1158327"/>
            <a:ext cx="8981737" cy="13081995"/>
            <a:chOff x="0" y="0"/>
            <a:chExt cx="2365560" cy="34454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5560" cy="3445464"/>
            </a:xfrm>
            <a:custGeom>
              <a:avLst/>
              <a:gdLst/>
              <a:ahLst/>
              <a:cxnLst/>
              <a:rect l="l" t="t" r="r" b="b"/>
              <a:pathLst>
                <a:path w="2365560" h="3445464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59441" y="2611428"/>
            <a:ext cx="8522879" cy="7027824"/>
          </a:xfrm>
          <a:custGeom>
            <a:avLst/>
            <a:gdLst/>
            <a:ahLst/>
            <a:cxnLst/>
            <a:rect l="l" t="t" r="r" b="b"/>
            <a:pathLst>
              <a:path w="8522879" h="7027824">
                <a:moveTo>
                  <a:pt x="0" y="0"/>
                </a:moveTo>
                <a:lnTo>
                  <a:pt x="8522879" y="0"/>
                </a:lnTo>
                <a:lnTo>
                  <a:pt x="8522879" y="7027824"/>
                </a:lnTo>
                <a:lnTo>
                  <a:pt x="0" y="7027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9131592" y="1993396"/>
            <a:ext cx="6778577" cy="677855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880083" y="-1412741"/>
            <a:ext cx="2758717" cy="27587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solidFill>
                <a:srgbClr val="4DBF38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66504" y="2210031"/>
            <a:ext cx="5985860" cy="102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3"/>
              </a:lnSpc>
              <a:spcBef>
                <a:spcPct val="0"/>
              </a:spcBef>
            </a:pPr>
            <a:r>
              <a:rPr lang="en-US" sz="6669" b="1" u="none" strike="noStrike" spc="24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Vision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124737" y="8771946"/>
            <a:ext cx="2606317" cy="260631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80D12A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08079" y="9326673"/>
            <a:ext cx="7734963" cy="6698478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>
            <a:off x="9798000" y="-320672"/>
            <a:ext cx="12653343" cy="5897734"/>
          </a:xfrm>
          <a:custGeom>
            <a:avLst/>
            <a:gdLst/>
            <a:ahLst/>
            <a:cxnLst/>
            <a:rect l="l" t="t" r="r" b="b"/>
            <a:pathLst>
              <a:path w="12653343" h="5897734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975661" y="1535868"/>
            <a:ext cx="6778577" cy="677855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2644" r="-32644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10800000">
            <a:off x="-3080673" y="7603013"/>
            <a:ext cx="7102699" cy="3310574"/>
          </a:xfrm>
          <a:custGeom>
            <a:avLst/>
            <a:gdLst/>
            <a:ahLst/>
            <a:cxnLst/>
            <a:rect l="l" t="t" r="r" b="b"/>
            <a:pathLst>
              <a:path w="7102699" h="3310574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8408829" y="7882778"/>
            <a:ext cx="431641" cy="4316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09433" y="7882778"/>
            <a:ext cx="431641" cy="43164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07773" y="7882778"/>
            <a:ext cx="431641" cy="43164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29492" y="2336786"/>
            <a:ext cx="7968507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615"/>
              </a:lnSpc>
              <a:spcBef>
                <a:spcPct val="0"/>
              </a:spcBef>
            </a:pPr>
            <a:r>
              <a:rPr lang="en-US" sz="6346" b="1" u="none" strike="noStrike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2"/>
          <p:cNvSpPr txBox="1"/>
          <p:nvPr/>
        </p:nvSpPr>
        <p:spPr>
          <a:xfrm>
            <a:off x="1366504" y="2210031"/>
            <a:ext cx="5985860" cy="102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3"/>
              </a:lnSpc>
              <a:spcBef>
                <a:spcPct val="0"/>
              </a:spcBef>
            </a:pPr>
            <a:r>
              <a:rPr lang="en-US" sz="6669" b="1" u="none" strike="noStrike" spc="240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Vision</a:t>
            </a:r>
          </a:p>
        </p:txBody>
      </p:sp>
      <p:sp>
        <p:nvSpPr>
          <p:cNvPr id="15" name="TextBox 12"/>
          <p:cNvSpPr txBox="1"/>
          <p:nvPr/>
        </p:nvSpPr>
        <p:spPr>
          <a:xfrm>
            <a:off x="10134600" y="2210031"/>
            <a:ext cx="5985860" cy="102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3"/>
              </a:lnSpc>
              <a:spcBef>
                <a:spcPct val="0"/>
              </a:spcBef>
            </a:pPr>
            <a:r>
              <a:rPr lang="en-US" sz="6669" b="1" spc="240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Mission</a:t>
            </a:r>
            <a:endParaRPr lang="en-US" sz="6669" b="1" u="none" strike="noStrike" spc="240" dirty="0">
              <a:solidFill>
                <a:srgbClr val="2A2E3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pic>
        <p:nvPicPr>
          <p:cNvPr id="16" name="Picture 15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87000" y="4268257"/>
            <a:ext cx="6251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Our goal is to lead the way in resolving challenging technical, energy, and geographic problems via consistent </a:t>
            </a:r>
            <a:r>
              <a:rPr lang="en-US" sz="3200" dirty="0" smtClean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innovation.</a:t>
            </a:r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grpSp>
        <p:nvGrpSpPr>
          <p:cNvPr id="19" name="Group 10"/>
          <p:cNvGrpSpPr/>
          <p:nvPr/>
        </p:nvGrpSpPr>
        <p:grpSpPr>
          <a:xfrm>
            <a:off x="7288081" y="3108474"/>
            <a:ext cx="2346739" cy="3529764"/>
            <a:chOff x="0" y="0"/>
            <a:chExt cx="812800" cy="812800"/>
          </a:xfrm>
        </p:grpSpPr>
        <p:sp>
          <p:nvSpPr>
            <p:cNvPr id="20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1340000" y="4268257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To develop game-changing solutions that give customers the best possible return on their </a:t>
            </a:r>
            <a:r>
              <a:rPr lang="en-US" sz="3200" dirty="0" smtClean="0">
                <a:solidFill>
                  <a:srgbClr val="000000"/>
                </a:solidFill>
                <a:latin typeface="Aparajita" panose="02020603050405020304" pitchFamily="18" charset="0"/>
                <a:ea typeface="Kulachat Serif"/>
                <a:cs typeface="Aparajita" panose="02020603050405020304" pitchFamily="18" charset="0"/>
                <a:sym typeface="Kulachat Serif"/>
              </a:rPr>
              <a:t>investment.</a:t>
            </a:r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287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10252" y="3955999"/>
            <a:ext cx="7901179" cy="7901179"/>
          </a:xfrm>
          <a:custGeom>
            <a:avLst/>
            <a:gdLst/>
            <a:ahLst/>
            <a:cxnLst/>
            <a:rect l="l" t="t" r="r" b="b"/>
            <a:pathLst>
              <a:path w="7901179" h="7901179">
                <a:moveTo>
                  <a:pt x="0" y="0"/>
                </a:moveTo>
                <a:lnTo>
                  <a:pt x="7901178" y="0"/>
                </a:lnTo>
                <a:lnTo>
                  <a:pt x="7901178" y="7901179"/>
                </a:lnTo>
                <a:lnTo>
                  <a:pt x="0" y="790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13736455" y="-358338"/>
            <a:ext cx="5101638" cy="5101638"/>
          </a:xfrm>
          <a:custGeom>
            <a:avLst/>
            <a:gdLst/>
            <a:ahLst/>
            <a:cxnLst/>
            <a:rect l="l" t="t" r="r" b="b"/>
            <a:pathLst>
              <a:path w="5101638" h="5101638">
                <a:moveTo>
                  <a:pt x="5101638" y="5101638"/>
                </a:moveTo>
                <a:lnTo>
                  <a:pt x="0" y="5101638"/>
                </a:lnTo>
                <a:lnTo>
                  <a:pt x="0" y="0"/>
                </a:lnTo>
                <a:lnTo>
                  <a:pt x="5101638" y="0"/>
                </a:lnTo>
                <a:lnTo>
                  <a:pt x="5101638" y="51016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-610252" y="1346650"/>
            <a:ext cx="19069240" cy="7593700"/>
            <a:chOff x="0" y="0"/>
            <a:chExt cx="5022351" cy="19999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22351" cy="1999987"/>
            </a:xfrm>
            <a:custGeom>
              <a:avLst/>
              <a:gdLst/>
              <a:ahLst/>
              <a:cxnLst/>
              <a:rect l="l" t="t" r="r" b="b"/>
              <a:pathLst>
                <a:path w="5022351" h="1999987">
                  <a:moveTo>
                    <a:pt x="0" y="0"/>
                  </a:moveTo>
                  <a:lnTo>
                    <a:pt x="5022351" y="0"/>
                  </a:lnTo>
                  <a:lnTo>
                    <a:pt x="5022351" y="1999987"/>
                  </a:lnTo>
                  <a:lnTo>
                    <a:pt x="0" y="1999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22351" cy="2047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1508" y="6821228"/>
            <a:ext cx="2676198" cy="721612"/>
            <a:chOff x="0" y="0"/>
            <a:chExt cx="704842" cy="190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4842" cy="190054"/>
            </a:xfrm>
            <a:custGeom>
              <a:avLst/>
              <a:gdLst/>
              <a:ahLst/>
              <a:cxnLst/>
              <a:rect l="l" t="t" r="r" b="b"/>
              <a:pathLst>
                <a:path w="704842" h="190054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81378" y="6821228"/>
            <a:ext cx="2676198" cy="721612"/>
            <a:chOff x="0" y="0"/>
            <a:chExt cx="704842" cy="1900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4842" cy="190054"/>
            </a:xfrm>
            <a:custGeom>
              <a:avLst/>
              <a:gdLst/>
              <a:ahLst/>
              <a:cxnLst/>
              <a:rect l="l" t="t" r="r" b="b"/>
              <a:pathLst>
                <a:path w="704842" h="190054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48101" y="6821228"/>
            <a:ext cx="2676198" cy="721612"/>
            <a:chOff x="0" y="0"/>
            <a:chExt cx="704842" cy="1900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4842" cy="190054"/>
            </a:xfrm>
            <a:custGeom>
              <a:avLst/>
              <a:gdLst/>
              <a:ahLst/>
              <a:cxnLst/>
              <a:rect l="l" t="t" r="r" b="b"/>
              <a:pathLst>
                <a:path w="704842" h="190054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14825" y="6821228"/>
            <a:ext cx="2676198" cy="721612"/>
            <a:chOff x="0" y="0"/>
            <a:chExt cx="704842" cy="1900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4842" cy="190054"/>
            </a:xfrm>
            <a:custGeom>
              <a:avLst/>
              <a:gdLst/>
              <a:ahLst/>
              <a:cxnLst/>
              <a:rect l="l" t="t" r="r" b="b"/>
              <a:pathLst>
                <a:path w="704842" h="190054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549404" y="6821228"/>
            <a:ext cx="2676198" cy="721612"/>
            <a:chOff x="0" y="0"/>
            <a:chExt cx="704842" cy="19005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4842" cy="190054"/>
            </a:xfrm>
            <a:custGeom>
              <a:avLst/>
              <a:gdLst/>
              <a:ahLst/>
              <a:cxnLst/>
              <a:rect l="l" t="t" r="r" b="b"/>
              <a:pathLst>
                <a:path w="704842" h="190054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11508" y="1847634"/>
            <a:ext cx="9144227" cy="7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38"/>
              </a:lnSpc>
              <a:spcBef>
                <a:spcPct val="0"/>
              </a:spcBef>
            </a:pPr>
            <a:r>
              <a:rPr lang="en-US" sz="5115" b="1" u="none" strike="noStrike" spc="18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Management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1508" y="2794251"/>
            <a:ext cx="8924790" cy="113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1"/>
              </a:lnSpc>
              <a:spcBef>
                <a:spcPct val="0"/>
              </a:spcBef>
            </a:pPr>
            <a:r>
              <a:rPr lang="en-US" sz="2151" u="none" strike="noStrike" spc="4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4241" y="8403378"/>
            <a:ext cx="587713" cy="748246"/>
          </a:xfrm>
          <a:custGeom>
            <a:avLst/>
            <a:gdLst/>
            <a:ahLst/>
            <a:cxnLst/>
            <a:rect l="l" t="t" r="r" b="b"/>
            <a:pathLst>
              <a:path w="587713" h="748246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44977" y="8386429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21718" y="8338719"/>
            <a:ext cx="825844" cy="895886"/>
          </a:xfrm>
          <a:custGeom>
            <a:avLst/>
            <a:gdLst/>
            <a:ahLst/>
            <a:cxnLst/>
            <a:rect l="l" t="t" r="r" b="b"/>
            <a:pathLst>
              <a:path w="825844" h="895886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76583" y="8415767"/>
            <a:ext cx="801428" cy="735857"/>
          </a:xfrm>
          <a:custGeom>
            <a:avLst/>
            <a:gdLst/>
            <a:ahLst/>
            <a:cxnLst/>
            <a:rect l="l" t="t" r="r" b="b"/>
            <a:pathLst>
              <a:path w="801428" h="735857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88622" y="5921199"/>
            <a:ext cx="660740" cy="798697"/>
          </a:xfrm>
          <a:custGeom>
            <a:avLst/>
            <a:gdLst/>
            <a:ahLst/>
            <a:cxnLst/>
            <a:rect l="l" t="t" r="r" b="b"/>
            <a:pathLst>
              <a:path w="660740" h="798697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98731" y="4504848"/>
            <a:ext cx="733943" cy="839228"/>
          </a:xfrm>
          <a:custGeom>
            <a:avLst/>
            <a:gdLst/>
            <a:ahLst/>
            <a:cxnLst/>
            <a:rect l="l" t="t" r="r" b="b"/>
            <a:pathLst>
              <a:path w="733943" h="839228">
                <a:moveTo>
                  <a:pt x="0" y="0"/>
                </a:moveTo>
                <a:lnTo>
                  <a:pt x="733943" y="0"/>
                </a:lnTo>
                <a:lnTo>
                  <a:pt x="733943" y="839227"/>
                </a:lnTo>
                <a:lnTo>
                  <a:pt x="0" y="839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49624" y="4511789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60121" y="4373006"/>
            <a:ext cx="682965" cy="813054"/>
          </a:xfrm>
          <a:custGeom>
            <a:avLst/>
            <a:gdLst/>
            <a:ahLst/>
            <a:cxnLst/>
            <a:rect l="l" t="t" r="r" b="b"/>
            <a:pathLst>
              <a:path w="682965" h="813054">
                <a:moveTo>
                  <a:pt x="0" y="0"/>
                </a:moveTo>
                <a:lnTo>
                  <a:pt x="682966" y="0"/>
                </a:lnTo>
                <a:lnTo>
                  <a:pt x="682966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96000" y="4554692"/>
            <a:ext cx="795968" cy="706241"/>
          </a:xfrm>
          <a:custGeom>
            <a:avLst/>
            <a:gdLst/>
            <a:ahLst/>
            <a:cxnLst/>
            <a:rect l="l" t="t" r="r" b="b"/>
            <a:pathLst>
              <a:path w="795968" h="706241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18051" y="4507036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78181" y="5767728"/>
            <a:ext cx="775043" cy="868174"/>
          </a:xfrm>
          <a:custGeom>
            <a:avLst/>
            <a:gdLst/>
            <a:ahLst/>
            <a:cxnLst/>
            <a:rect l="l" t="t" r="r" b="b"/>
            <a:pathLst>
              <a:path w="775043" h="868174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84728" y="6948784"/>
            <a:ext cx="833753" cy="868492"/>
          </a:xfrm>
          <a:custGeom>
            <a:avLst/>
            <a:gdLst/>
            <a:ahLst/>
            <a:cxnLst/>
            <a:rect l="l" t="t" r="r" b="b"/>
            <a:pathLst>
              <a:path w="833753" h="868492">
                <a:moveTo>
                  <a:pt x="0" y="0"/>
                </a:moveTo>
                <a:lnTo>
                  <a:pt x="833752" y="0"/>
                </a:lnTo>
                <a:lnTo>
                  <a:pt x="833752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37808" y="5649702"/>
            <a:ext cx="727593" cy="835440"/>
          </a:xfrm>
          <a:custGeom>
            <a:avLst/>
            <a:gdLst/>
            <a:ahLst/>
            <a:cxnLst/>
            <a:rect l="l" t="t" r="r" b="b"/>
            <a:pathLst>
              <a:path w="727593" h="835440">
                <a:moveTo>
                  <a:pt x="0" y="0"/>
                </a:moveTo>
                <a:lnTo>
                  <a:pt x="727592" y="0"/>
                </a:lnTo>
                <a:lnTo>
                  <a:pt x="727592" y="835440"/>
                </a:lnTo>
                <a:lnTo>
                  <a:pt x="0" y="83544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9897" y="5714550"/>
            <a:ext cx="868174" cy="868174"/>
          </a:xfrm>
          <a:custGeom>
            <a:avLst/>
            <a:gdLst/>
            <a:ahLst/>
            <a:cxnLst/>
            <a:rect l="l" t="t" r="r" b="b"/>
            <a:pathLst>
              <a:path w="868174" h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504855" y="8379926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9" y="0"/>
                </a:lnTo>
                <a:lnTo>
                  <a:pt x="899569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35175" y="6955844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874191" y="4418611"/>
            <a:ext cx="778541" cy="767216"/>
          </a:xfrm>
          <a:custGeom>
            <a:avLst/>
            <a:gdLst/>
            <a:ahLst/>
            <a:cxnLst/>
            <a:rect l="l" t="t" r="r" b="b"/>
            <a:pathLst>
              <a:path w="778541" h="767216">
                <a:moveTo>
                  <a:pt x="0" y="0"/>
                </a:moveTo>
                <a:lnTo>
                  <a:pt x="778540" y="0"/>
                </a:lnTo>
                <a:lnTo>
                  <a:pt x="778540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123371" y="4497184"/>
            <a:ext cx="889451" cy="889451"/>
          </a:xfrm>
          <a:custGeom>
            <a:avLst/>
            <a:gdLst/>
            <a:ahLst/>
            <a:cxnLst/>
            <a:rect l="l" t="t" r="r" b="b"/>
            <a:pathLst>
              <a:path w="889451" h="889451">
                <a:moveTo>
                  <a:pt x="0" y="0"/>
                </a:moveTo>
                <a:lnTo>
                  <a:pt x="889452" y="0"/>
                </a:lnTo>
                <a:lnTo>
                  <a:pt x="889452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010376" y="7036341"/>
            <a:ext cx="767216" cy="767216"/>
          </a:xfrm>
          <a:custGeom>
            <a:avLst/>
            <a:gdLst/>
            <a:ahLst/>
            <a:cxnLst/>
            <a:rect l="l" t="t" r="r" b="b"/>
            <a:pathLst>
              <a:path w="767216" h="767216">
                <a:moveTo>
                  <a:pt x="0" y="0"/>
                </a:moveTo>
                <a:lnTo>
                  <a:pt x="767217" y="0"/>
                </a:lnTo>
                <a:lnTo>
                  <a:pt x="767217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241013" y="5686887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5" y="0"/>
                </a:lnTo>
                <a:lnTo>
                  <a:pt x="787255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318268" y="7051147"/>
            <a:ext cx="897806" cy="767216"/>
          </a:xfrm>
          <a:custGeom>
            <a:avLst/>
            <a:gdLst/>
            <a:ahLst/>
            <a:cxnLst/>
            <a:rect l="l" t="t" r="r" b="b"/>
            <a:pathLst>
              <a:path w="897806" h="767216">
                <a:moveTo>
                  <a:pt x="0" y="0"/>
                </a:moveTo>
                <a:lnTo>
                  <a:pt x="897807" y="0"/>
                </a:lnTo>
                <a:lnTo>
                  <a:pt x="897807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=""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715218" y="5675171"/>
            <a:ext cx="708629" cy="767216"/>
          </a:xfrm>
          <a:custGeom>
            <a:avLst/>
            <a:gdLst/>
            <a:ahLst/>
            <a:cxnLst/>
            <a:rect l="l" t="t" r="r" b="b"/>
            <a:pathLst>
              <a:path w="708629" h="767216">
                <a:moveTo>
                  <a:pt x="0" y="0"/>
                </a:moveTo>
                <a:lnTo>
                  <a:pt x="708629" y="0"/>
                </a:lnTo>
                <a:lnTo>
                  <a:pt x="708629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=""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233312" y="5844079"/>
            <a:ext cx="669571" cy="767216"/>
          </a:xfrm>
          <a:custGeom>
            <a:avLst/>
            <a:gdLst/>
            <a:ahLst/>
            <a:cxnLst/>
            <a:rect l="l" t="t" r="r" b="b"/>
            <a:pathLst>
              <a:path w="669571" h="767216">
                <a:moveTo>
                  <a:pt x="0" y="0"/>
                </a:moveTo>
                <a:lnTo>
                  <a:pt x="669570" y="0"/>
                </a:lnTo>
                <a:lnTo>
                  <a:pt x="669570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=""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869833" y="8319747"/>
            <a:ext cx="514732" cy="767216"/>
          </a:xfrm>
          <a:custGeom>
            <a:avLst/>
            <a:gdLst/>
            <a:ahLst/>
            <a:cxnLst/>
            <a:rect l="l" t="t" r="r" b="b"/>
            <a:pathLst>
              <a:path w="514732" h="767216">
                <a:moveTo>
                  <a:pt x="0" y="0"/>
                </a:moveTo>
                <a:lnTo>
                  <a:pt x="514733" y="0"/>
                </a:lnTo>
                <a:lnTo>
                  <a:pt x="514733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967619" y="8379926"/>
            <a:ext cx="796168" cy="767216"/>
          </a:xfrm>
          <a:custGeom>
            <a:avLst/>
            <a:gdLst/>
            <a:ahLst/>
            <a:cxnLst/>
            <a:rect l="l" t="t" r="r" b="b"/>
            <a:pathLst>
              <a:path w="796168" h="767216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660808" y="4607290"/>
            <a:ext cx="661201" cy="767216"/>
          </a:xfrm>
          <a:custGeom>
            <a:avLst/>
            <a:gdLst/>
            <a:ahLst/>
            <a:cxnLst/>
            <a:rect l="l" t="t" r="r" b="b"/>
            <a:pathLst>
              <a:path w="661201" h="767216">
                <a:moveTo>
                  <a:pt x="0" y="0"/>
                </a:moveTo>
                <a:lnTo>
                  <a:pt x="661201" y="0"/>
                </a:lnTo>
                <a:lnTo>
                  <a:pt x="661201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=""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527001" y="4527474"/>
            <a:ext cx="1085063" cy="651038"/>
          </a:xfrm>
          <a:custGeom>
            <a:avLst/>
            <a:gdLst/>
            <a:ahLst/>
            <a:cxnLst/>
            <a:rect l="l" t="t" r="r" b="b"/>
            <a:pathLst>
              <a:path w="1085063" h="651038">
                <a:moveTo>
                  <a:pt x="0" y="0"/>
                </a:moveTo>
                <a:lnTo>
                  <a:pt x="1085063" y="0"/>
                </a:lnTo>
                <a:lnTo>
                  <a:pt x="1085063" y="651038"/>
                </a:lnTo>
                <a:lnTo>
                  <a:pt x="0" y="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=""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329846" y="4438522"/>
            <a:ext cx="609588" cy="767216"/>
          </a:xfrm>
          <a:custGeom>
            <a:avLst/>
            <a:gdLst/>
            <a:ahLst/>
            <a:cxnLst/>
            <a:rect l="l" t="t" r="r" b="b"/>
            <a:pathLst>
              <a:path w="609588" h="767216">
                <a:moveTo>
                  <a:pt x="0" y="0"/>
                </a:moveTo>
                <a:lnTo>
                  <a:pt x="609589" y="0"/>
                </a:lnTo>
                <a:lnTo>
                  <a:pt x="609589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=""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869833" y="559384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=""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904670" y="8257175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8" y="0"/>
                </a:lnTo>
                <a:lnTo>
                  <a:pt x="978628" y="991243"/>
                </a:lnTo>
                <a:lnTo>
                  <a:pt x="0" y="991243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=""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317663" y="8319747"/>
            <a:ext cx="899016" cy="887574"/>
          </a:xfrm>
          <a:custGeom>
            <a:avLst/>
            <a:gdLst/>
            <a:ahLst/>
            <a:cxnLst/>
            <a:rect l="l" t="t" r="r" b="b"/>
            <a:pathLst>
              <a:path w="899016" h="887574">
                <a:moveTo>
                  <a:pt x="0" y="0"/>
                </a:moveTo>
                <a:lnTo>
                  <a:pt x="899017" y="0"/>
                </a:lnTo>
                <a:lnTo>
                  <a:pt x="899017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=""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373090" y="5728071"/>
            <a:ext cx="788162" cy="922318"/>
          </a:xfrm>
          <a:custGeom>
            <a:avLst/>
            <a:gdLst/>
            <a:ahLst/>
            <a:cxnLst/>
            <a:rect l="l" t="t" r="r" b="b"/>
            <a:pathLst>
              <a:path w="788162" h="922318">
                <a:moveTo>
                  <a:pt x="0" y="0"/>
                </a:moveTo>
                <a:lnTo>
                  <a:pt x="788163" y="0"/>
                </a:lnTo>
                <a:lnTo>
                  <a:pt x="788163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=""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155175" y="6935252"/>
            <a:ext cx="958932" cy="922318"/>
          </a:xfrm>
          <a:custGeom>
            <a:avLst/>
            <a:gdLst/>
            <a:ahLst/>
            <a:cxnLst/>
            <a:rect l="l" t="t" r="r" b="b"/>
            <a:pathLst>
              <a:path w="958932" h="922318">
                <a:moveTo>
                  <a:pt x="0" y="0"/>
                </a:moveTo>
                <a:lnTo>
                  <a:pt x="958931" y="0"/>
                </a:lnTo>
                <a:lnTo>
                  <a:pt x="958931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=""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606270" y="6939046"/>
            <a:ext cx="926524" cy="950724"/>
          </a:xfrm>
          <a:custGeom>
            <a:avLst/>
            <a:gdLst/>
            <a:ahLst/>
            <a:cxnLst/>
            <a:rect l="l" t="t" r="r" b="b"/>
            <a:pathLst>
              <a:path w="926524" h="9507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=""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2129499" y="7068738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=""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5346741" y="1309493"/>
            <a:ext cx="7594518" cy="91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82"/>
              </a:lnSpc>
              <a:spcBef>
                <a:spcPct val="0"/>
              </a:spcBef>
            </a:pPr>
            <a:r>
              <a:rPr lang="en-US" sz="5985" b="1" spc="215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</a:t>
            </a:r>
            <a:r>
              <a:rPr lang="en-US" sz="5985" b="1" u="none" strike="noStrike" spc="215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esource Page</a:t>
            </a:r>
          </a:p>
        </p:txBody>
      </p:sp>
      <p:sp>
        <p:nvSpPr>
          <p:cNvPr id="38" name="Freeform 38"/>
          <p:cNvSpPr/>
          <p:nvPr/>
        </p:nvSpPr>
        <p:spPr>
          <a:xfrm>
            <a:off x="2162266" y="3228078"/>
            <a:ext cx="811663" cy="811663"/>
          </a:xfrm>
          <a:custGeom>
            <a:avLst/>
            <a:gdLst/>
            <a:ahLst/>
            <a:cxnLst/>
            <a:rect l="l" t="t" r="r" b="b"/>
            <a:pathLst>
              <a:path w="811663" h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=""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4955465" y="7068511"/>
            <a:ext cx="1064254" cy="799158"/>
          </a:xfrm>
          <a:custGeom>
            <a:avLst/>
            <a:gdLst/>
            <a:ahLst/>
            <a:cxnLst/>
            <a:rect l="l" t="t" r="r" b="b"/>
            <a:pathLst>
              <a:path w="1064254" h="799158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=""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5136669" y="4399233"/>
            <a:ext cx="701847" cy="977255"/>
          </a:xfrm>
          <a:custGeom>
            <a:avLst/>
            <a:gdLst/>
            <a:ahLst/>
            <a:cxnLst/>
            <a:rect l="l" t="t" r="r" b="b"/>
            <a:pathLst>
              <a:path w="701847" h="977255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=""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6588622" y="7144178"/>
            <a:ext cx="734267" cy="745105"/>
          </a:xfrm>
          <a:custGeom>
            <a:avLst/>
            <a:gdLst/>
            <a:ahLst/>
            <a:cxnLst/>
            <a:rect l="l" t="t" r="r" b="b"/>
            <a:pathLst>
              <a:path w="734267" h="745105">
                <a:moveTo>
                  <a:pt x="0" y="0"/>
                </a:moveTo>
                <a:lnTo>
                  <a:pt x="734267" y="0"/>
                </a:lnTo>
                <a:lnTo>
                  <a:pt x="734267" y="745105"/>
                </a:lnTo>
                <a:lnTo>
                  <a:pt x="0" y="745105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=""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4913497" y="8268769"/>
            <a:ext cx="1148191" cy="989531"/>
          </a:xfrm>
          <a:custGeom>
            <a:avLst/>
            <a:gdLst/>
            <a:ahLst/>
            <a:cxnLst/>
            <a:rect l="l" t="t" r="r" b="b"/>
            <a:pathLst>
              <a:path w="1148191" h="989531">
                <a:moveTo>
                  <a:pt x="0" y="0"/>
                </a:moveTo>
                <a:lnTo>
                  <a:pt x="1148191" y="0"/>
                </a:lnTo>
                <a:lnTo>
                  <a:pt x="1148191" y="989531"/>
                </a:lnTo>
                <a:lnTo>
                  <a:pt x="0" y="989531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=""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760121" y="8310561"/>
            <a:ext cx="884472" cy="884472"/>
          </a:xfrm>
          <a:custGeom>
            <a:avLst/>
            <a:gdLst/>
            <a:ahLst/>
            <a:cxnLst/>
            <a:rect l="l" t="t" r="r" b="b"/>
            <a:pathLst>
              <a:path w="884472" h="884472">
                <a:moveTo>
                  <a:pt x="0" y="0"/>
                </a:moveTo>
                <a:lnTo>
                  <a:pt x="884472" y="0"/>
                </a:lnTo>
                <a:lnTo>
                  <a:pt x="884472" y="884471"/>
                </a:lnTo>
                <a:lnTo>
                  <a:pt x="0" y="884471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=""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220791" y="6948784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=""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5136669" y="5649702"/>
            <a:ext cx="1027960" cy="1043133"/>
          </a:xfrm>
          <a:custGeom>
            <a:avLst/>
            <a:gdLst/>
            <a:ahLst/>
            <a:cxnLst/>
            <a:rect l="l" t="t" r="r" b="b"/>
            <a:pathLst>
              <a:path w="1027960" h="1043133">
                <a:moveTo>
                  <a:pt x="0" y="0"/>
                </a:moveTo>
                <a:lnTo>
                  <a:pt x="1027960" y="0"/>
                </a:lnTo>
                <a:lnTo>
                  <a:pt x="1027960" y="1043132"/>
                </a:lnTo>
                <a:lnTo>
                  <a:pt x="0" y="1043132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=""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6560968" y="2946119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5" y="0"/>
                </a:lnTo>
                <a:lnTo>
                  <a:pt x="789575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=""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9510752" y="3028453"/>
            <a:ext cx="1181705" cy="887353"/>
          </a:xfrm>
          <a:custGeom>
            <a:avLst/>
            <a:gdLst/>
            <a:ahLst/>
            <a:cxnLst/>
            <a:rect l="l" t="t" r="r" b="b"/>
            <a:pathLst>
              <a:path w="1181705" h="887353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=""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2349754" y="3010945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=""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3529986" y="2969382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2" y="0"/>
                </a:lnTo>
                <a:lnTo>
                  <a:pt x="1079092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=""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919514" y="292744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=""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5113036" y="2927442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=""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1151914" y="3008257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9"/>
                </a:lnTo>
                <a:lnTo>
                  <a:pt x="0" y="1072429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=""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5136669" y="3024073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7"/>
                </a:lnTo>
                <a:lnTo>
                  <a:pt x="0" y="1040797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=""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3866281" y="2927442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="" xmlns:asvg="http://schemas.microsoft.com/office/drawing/2016/SVG/main" r:embed="rId9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31041">
            <a:off x="13216914" y="-2949524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2468074">
            <a:off x="13918097" y="4882637"/>
            <a:ext cx="8739806" cy="5324588"/>
            <a:chOff x="0" y="0"/>
            <a:chExt cx="2301842" cy="14023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1842" cy="1402361"/>
            </a:xfrm>
            <a:custGeom>
              <a:avLst/>
              <a:gdLst/>
              <a:ahLst/>
              <a:cxnLst/>
              <a:rect l="l" t="t" r="r" b="b"/>
              <a:pathLst>
                <a:path w="2301842" h="1402361">
                  <a:moveTo>
                    <a:pt x="0" y="0"/>
                  </a:moveTo>
                  <a:lnTo>
                    <a:pt x="2301842" y="0"/>
                  </a:lnTo>
                  <a:lnTo>
                    <a:pt x="2301842" y="1402361"/>
                  </a:lnTo>
                  <a:lnTo>
                    <a:pt x="0" y="1402361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01842" cy="144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468074">
            <a:off x="15432242" y="6369777"/>
            <a:ext cx="4609127" cy="4873542"/>
            <a:chOff x="0" y="0"/>
            <a:chExt cx="1213926" cy="12835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3926" cy="1283567"/>
            </a:xfrm>
            <a:custGeom>
              <a:avLst/>
              <a:gdLst/>
              <a:ahLst/>
              <a:cxnLst/>
              <a:rect l="l" t="t" r="r" b="b"/>
              <a:pathLst>
                <a:path w="1213926" h="1283567">
                  <a:moveTo>
                    <a:pt x="0" y="0"/>
                  </a:moveTo>
                  <a:lnTo>
                    <a:pt x="1213926" y="0"/>
                  </a:lnTo>
                  <a:lnTo>
                    <a:pt x="1213926" y="1283567"/>
                  </a:lnTo>
                  <a:lnTo>
                    <a:pt x="0" y="1283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0D12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13926" cy="133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77613" y="0"/>
            <a:ext cx="7310387" cy="8224186"/>
            <a:chOff x="0" y="0"/>
            <a:chExt cx="5370413" cy="60417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7040" r="-3704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-3688142" y="6845658"/>
            <a:ext cx="6882684" cy="6882684"/>
          </a:xfrm>
          <a:custGeom>
            <a:avLst/>
            <a:gdLst/>
            <a:ahLst/>
            <a:cxnLst/>
            <a:rect l="l" t="t" r="r" b="b"/>
            <a:pathLst>
              <a:path w="6882684" h="6882684">
                <a:moveTo>
                  <a:pt x="0" y="0"/>
                </a:moveTo>
                <a:lnTo>
                  <a:pt x="6882684" y="0"/>
                </a:lnTo>
                <a:lnTo>
                  <a:pt x="6882684" y="6882684"/>
                </a:lnTo>
                <a:lnTo>
                  <a:pt x="0" y="688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4901222" y="3330671"/>
            <a:ext cx="3260717" cy="499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About Us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Mission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Vision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Goals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Market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Team</a:t>
            </a:r>
          </a:p>
          <a:p>
            <a:pPr marL="0" lvl="0" indent="0" algn="l">
              <a:lnSpc>
                <a:spcPts val="5770"/>
              </a:lnSpc>
            </a:pPr>
            <a:r>
              <a:rPr lang="en-US" sz="2899" u="none" strike="noStrike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1204" y="1960910"/>
            <a:ext cx="4588794" cy="1072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7"/>
              </a:lnSpc>
              <a:spcBef>
                <a:spcPct val="0"/>
              </a:spcBef>
            </a:pPr>
            <a:r>
              <a:rPr lang="en-US" sz="7080" b="1" u="none" strike="noStrike" spc="25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75542" y="3330671"/>
            <a:ext cx="645670" cy="499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b="1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  <a:p>
            <a:pPr algn="l">
              <a:lnSpc>
                <a:spcPts val="5770"/>
              </a:lnSpc>
            </a:pPr>
            <a:r>
              <a:rPr lang="en-US" sz="2899" b="1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  <a:p>
            <a:pPr algn="l">
              <a:lnSpc>
                <a:spcPts val="5770"/>
              </a:lnSpc>
            </a:pPr>
            <a:r>
              <a:rPr lang="en-US" sz="2899" b="1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  <a:p>
            <a:pPr algn="l">
              <a:lnSpc>
                <a:spcPts val="5770"/>
              </a:lnSpc>
            </a:pPr>
            <a:r>
              <a:rPr lang="en-US" sz="2899" b="1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  <a:p>
            <a:pPr algn="l">
              <a:lnSpc>
                <a:spcPts val="5770"/>
              </a:lnSpc>
            </a:pPr>
            <a:r>
              <a:rPr lang="en-US" sz="2899" b="1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  <a:p>
            <a:pPr algn="l">
              <a:lnSpc>
                <a:spcPts val="5770"/>
              </a:lnSpc>
            </a:pPr>
            <a:r>
              <a:rPr lang="en-US" sz="2899" b="1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  <a:p>
            <a:pPr marL="0" lvl="0" indent="0" algn="l">
              <a:lnSpc>
                <a:spcPts val="5770"/>
              </a:lnSpc>
            </a:pPr>
            <a:r>
              <a:rPr lang="en-US" sz="2899" b="1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4501172" y="3549746"/>
            <a:ext cx="0" cy="4776344"/>
          </a:xfrm>
          <a:prstGeom prst="line">
            <a:avLst/>
          </a:prstGeom>
          <a:ln w="38100" cap="flat">
            <a:solidFill>
              <a:srgbClr val="052A4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3580842" y="-1136129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28476" y="-634385"/>
            <a:ext cx="7779807" cy="11555770"/>
            <a:chOff x="0" y="0"/>
            <a:chExt cx="4275074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r="-6147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868161" y="1887110"/>
            <a:ext cx="9215417" cy="10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6"/>
              </a:lnSpc>
              <a:spcBef>
                <a:spcPct val="0"/>
              </a:spcBef>
            </a:pPr>
            <a:r>
              <a:rPr lang="en-US" sz="7080" b="1" u="none" strike="noStrike" spc="254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US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411022" y="5331077"/>
            <a:ext cx="2945028" cy="5777885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71921" y="-634385"/>
            <a:ext cx="2743842" cy="5383177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56049" y="-373209"/>
            <a:ext cx="714563" cy="1401909"/>
            <a:chOff x="0" y="0"/>
            <a:chExt cx="406400" cy="7973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6"/>
          <p:cNvSpPr txBox="1"/>
          <p:nvPr/>
        </p:nvSpPr>
        <p:spPr>
          <a:xfrm>
            <a:off x="228600" y="1684729"/>
            <a:ext cx="7578207" cy="102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0"/>
              </a:lnSpc>
              <a:spcBef>
                <a:spcPct val="0"/>
              </a:spcBef>
            </a:pPr>
            <a:r>
              <a:rPr lang="en-US" sz="6675" b="1" spc="240" dirty="0">
                <a:solidFill>
                  <a:srgbClr val="00206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Values</a:t>
            </a:r>
          </a:p>
        </p:txBody>
      </p:sp>
      <p:grpSp>
        <p:nvGrpSpPr>
          <p:cNvPr id="15" name="Group 8"/>
          <p:cNvGrpSpPr/>
          <p:nvPr/>
        </p:nvGrpSpPr>
        <p:grpSpPr>
          <a:xfrm>
            <a:off x="1802789" y="4280050"/>
            <a:ext cx="3086100" cy="507624"/>
            <a:chOff x="0" y="0"/>
            <a:chExt cx="812800" cy="133695"/>
          </a:xfrm>
        </p:grpSpPr>
        <p:sp>
          <p:nvSpPr>
            <p:cNvPr id="16" name="Freeform 9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66848" y="0"/>
                  </a:moveTo>
                  <a:lnTo>
                    <a:pt x="745952" y="0"/>
                  </a:lnTo>
                  <a:cubicBezTo>
                    <a:pt x="763682" y="0"/>
                    <a:pt x="780684" y="7043"/>
                    <a:pt x="793221" y="19579"/>
                  </a:cubicBezTo>
                  <a:cubicBezTo>
                    <a:pt x="805757" y="32116"/>
                    <a:pt x="812800" y="49118"/>
                    <a:pt x="812800" y="66848"/>
                  </a:cubicBezTo>
                  <a:lnTo>
                    <a:pt x="812800" y="66848"/>
                  </a:lnTo>
                  <a:cubicBezTo>
                    <a:pt x="812800" y="84577"/>
                    <a:pt x="805757" y="101580"/>
                    <a:pt x="793221" y="114116"/>
                  </a:cubicBezTo>
                  <a:cubicBezTo>
                    <a:pt x="780684" y="126652"/>
                    <a:pt x="763682" y="133695"/>
                    <a:pt x="745952" y="133695"/>
                  </a:cubicBezTo>
                  <a:lnTo>
                    <a:pt x="66848" y="133695"/>
                  </a:lnTo>
                  <a:cubicBezTo>
                    <a:pt x="49118" y="133695"/>
                    <a:pt x="32116" y="126652"/>
                    <a:pt x="19579" y="114116"/>
                  </a:cubicBezTo>
                  <a:cubicBezTo>
                    <a:pt x="7043" y="101580"/>
                    <a:pt x="0" y="84577"/>
                    <a:pt x="0" y="66848"/>
                  </a:cubicBezTo>
                  <a:lnTo>
                    <a:pt x="0" y="66848"/>
                  </a:lnTo>
                  <a:cubicBezTo>
                    <a:pt x="0" y="49118"/>
                    <a:pt x="7043" y="32116"/>
                    <a:pt x="19579" y="19579"/>
                  </a:cubicBezTo>
                  <a:cubicBezTo>
                    <a:pt x="32116" y="7043"/>
                    <a:pt x="49118" y="0"/>
                    <a:pt x="66848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7" name="TextBox 10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Integrity</a:t>
              </a:r>
            </a:p>
          </p:txBody>
        </p:sp>
      </p:grpSp>
      <p:grpSp>
        <p:nvGrpSpPr>
          <p:cNvPr id="18" name="Group 11"/>
          <p:cNvGrpSpPr/>
          <p:nvPr/>
        </p:nvGrpSpPr>
        <p:grpSpPr>
          <a:xfrm>
            <a:off x="5693848" y="4253504"/>
            <a:ext cx="3086100" cy="507624"/>
            <a:chOff x="0" y="0"/>
            <a:chExt cx="812800" cy="133695"/>
          </a:xfrm>
        </p:grpSpPr>
        <p:sp>
          <p:nvSpPr>
            <p:cNvPr id="19" name="Freeform 12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66848" y="0"/>
                  </a:moveTo>
                  <a:lnTo>
                    <a:pt x="745952" y="0"/>
                  </a:lnTo>
                  <a:cubicBezTo>
                    <a:pt x="763682" y="0"/>
                    <a:pt x="780684" y="7043"/>
                    <a:pt x="793221" y="19579"/>
                  </a:cubicBezTo>
                  <a:cubicBezTo>
                    <a:pt x="805757" y="32116"/>
                    <a:pt x="812800" y="49118"/>
                    <a:pt x="812800" y="66848"/>
                  </a:cubicBezTo>
                  <a:lnTo>
                    <a:pt x="812800" y="66848"/>
                  </a:lnTo>
                  <a:cubicBezTo>
                    <a:pt x="812800" y="84577"/>
                    <a:pt x="805757" y="101580"/>
                    <a:pt x="793221" y="114116"/>
                  </a:cubicBezTo>
                  <a:cubicBezTo>
                    <a:pt x="780684" y="126652"/>
                    <a:pt x="763682" y="133695"/>
                    <a:pt x="745952" y="133695"/>
                  </a:cubicBezTo>
                  <a:lnTo>
                    <a:pt x="66848" y="133695"/>
                  </a:lnTo>
                  <a:cubicBezTo>
                    <a:pt x="49118" y="133695"/>
                    <a:pt x="32116" y="126652"/>
                    <a:pt x="19579" y="114116"/>
                  </a:cubicBezTo>
                  <a:cubicBezTo>
                    <a:pt x="7043" y="101580"/>
                    <a:pt x="0" y="84577"/>
                    <a:pt x="0" y="66848"/>
                  </a:cubicBezTo>
                  <a:lnTo>
                    <a:pt x="0" y="66848"/>
                  </a:lnTo>
                  <a:cubicBezTo>
                    <a:pt x="0" y="49118"/>
                    <a:pt x="7043" y="32116"/>
                    <a:pt x="19579" y="19579"/>
                  </a:cubicBezTo>
                  <a:cubicBezTo>
                    <a:pt x="32116" y="7043"/>
                    <a:pt x="49118" y="0"/>
                    <a:pt x="66848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13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dirty="0" smtClean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Security</a:t>
              </a:r>
              <a:endParaRPr lang="en-US" sz="2199" u="none" strike="noStrike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grpSp>
        <p:nvGrpSpPr>
          <p:cNvPr id="21" name="Group 14"/>
          <p:cNvGrpSpPr/>
          <p:nvPr/>
        </p:nvGrpSpPr>
        <p:grpSpPr>
          <a:xfrm>
            <a:off x="9975680" y="4231899"/>
            <a:ext cx="3086100" cy="507624"/>
            <a:chOff x="0" y="0"/>
            <a:chExt cx="812800" cy="133695"/>
          </a:xfrm>
        </p:grpSpPr>
        <p:sp>
          <p:nvSpPr>
            <p:cNvPr id="22" name="Freeform 15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66848" y="0"/>
                  </a:moveTo>
                  <a:lnTo>
                    <a:pt x="745952" y="0"/>
                  </a:lnTo>
                  <a:cubicBezTo>
                    <a:pt x="763682" y="0"/>
                    <a:pt x="780684" y="7043"/>
                    <a:pt x="793221" y="19579"/>
                  </a:cubicBezTo>
                  <a:cubicBezTo>
                    <a:pt x="805757" y="32116"/>
                    <a:pt x="812800" y="49118"/>
                    <a:pt x="812800" y="66848"/>
                  </a:cubicBezTo>
                  <a:lnTo>
                    <a:pt x="812800" y="66848"/>
                  </a:lnTo>
                  <a:cubicBezTo>
                    <a:pt x="812800" y="84577"/>
                    <a:pt x="805757" y="101580"/>
                    <a:pt x="793221" y="114116"/>
                  </a:cubicBezTo>
                  <a:cubicBezTo>
                    <a:pt x="780684" y="126652"/>
                    <a:pt x="763682" y="133695"/>
                    <a:pt x="745952" y="133695"/>
                  </a:cubicBezTo>
                  <a:lnTo>
                    <a:pt x="66848" y="133695"/>
                  </a:lnTo>
                  <a:cubicBezTo>
                    <a:pt x="49118" y="133695"/>
                    <a:pt x="32116" y="126652"/>
                    <a:pt x="19579" y="114116"/>
                  </a:cubicBezTo>
                  <a:cubicBezTo>
                    <a:pt x="7043" y="101580"/>
                    <a:pt x="0" y="84577"/>
                    <a:pt x="0" y="66848"/>
                  </a:cubicBezTo>
                  <a:lnTo>
                    <a:pt x="0" y="66848"/>
                  </a:lnTo>
                  <a:cubicBezTo>
                    <a:pt x="0" y="49118"/>
                    <a:pt x="7043" y="32116"/>
                    <a:pt x="19579" y="19579"/>
                  </a:cubicBezTo>
                  <a:cubicBezTo>
                    <a:pt x="32116" y="7043"/>
                    <a:pt x="49118" y="0"/>
                    <a:pt x="66848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16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trike="noStrike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Collaboration</a:t>
              </a:r>
            </a:p>
          </p:txBody>
        </p:sp>
      </p:grpSp>
      <p:grpSp>
        <p:nvGrpSpPr>
          <p:cNvPr id="24" name="Group 17"/>
          <p:cNvGrpSpPr/>
          <p:nvPr/>
        </p:nvGrpSpPr>
        <p:grpSpPr>
          <a:xfrm>
            <a:off x="14185306" y="4253504"/>
            <a:ext cx="3086100" cy="507624"/>
            <a:chOff x="0" y="0"/>
            <a:chExt cx="812800" cy="133695"/>
          </a:xfrm>
        </p:grpSpPr>
        <p:sp>
          <p:nvSpPr>
            <p:cNvPr id="25" name="Freeform 18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66848" y="0"/>
                  </a:moveTo>
                  <a:lnTo>
                    <a:pt x="745952" y="0"/>
                  </a:lnTo>
                  <a:cubicBezTo>
                    <a:pt x="763682" y="0"/>
                    <a:pt x="780684" y="7043"/>
                    <a:pt x="793221" y="19579"/>
                  </a:cubicBezTo>
                  <a:cubicBezTo>
                    <a:pt x="805757" y="32116"/>
                    <a:pt x="812800" y="49118"/>
                    <a:pt x="812800" y="66848"/>
                  </a:cubicBezTo>
                  <a:lnTo>
                    <a:pt x="812800" y="66848"/>
                  </a:lnTo>
                  <a:cubicBezTo>
                    <a:pt x="812800" y="84577"/>
                    <a:pt x="805757" y="101580"/>
                    <a:pt x="793221" y="114116"/>
                  </a:cubicBezTo>
                  <a:cubicBezTo>
                    <a:pt x="780684" y="126652"/>
                    <a:pt x="763682" y="133695"/>
                    <a:pt x="745952" y="133695"/>
                  </a:cubicBezTo>
                  <a:lnTo>
                    <a:pt x="66848" y="133695"/>
                  </a:lnTo>
                  <a:cubicBezTo>
                    <a:pt x="49118" y="133695"/>
                    <a:pt x="32116" y="126652"/>
                    <a:pt x="19579" y="114116"/>
                  </a:cubicBezTo>
                  <a:cubicBezTo>
                    <a:pt x="7043" y="101580"/>
                    <a:pt x="0" y="84577"/>
                    <a:pt x="0" y="66848"/>
                  </a:cubicBezTo>
                  <a:lnTo>
                    <a:pt x="0" y="66848"/>
                  </a:lnTo>
                  <a:cubicBezTo>
                    <a:pt x="0" y="49118"/>
                    <a:pt x="7043" y="32116"/>
                    <a:pt x="19579" y="19579"/>
                  </a:cubicBezTo>
                  <a:cubicBezTo>
                    <a:pt x="32116" y="7043"/>
                    <a:pt x="49118" y="0"/>
                    <a:pt x="66848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19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trike="noStrike" dirty="0" smtClean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Quality</a:t>
              </a:r>
              <a:endParaRPr lang="en-US" sz="2199" u="none" strike="noStrike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sp>
        <p:nvSpPr>
          <p:cNvPr id="27" name="Freeform 21"/>
          <p:cNvSpPr/>
          <p:nvPr/>
        </p:nvSpPr>
        <p:spPr>
          <a:xfrm>
            <a:off x="6832229" y="3002146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5" y="0"/>
                </a:lnTo>
                <a:lnTo>
                  <a:pt x="789575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2"/>
          <p:cNvSpPr/>
          <p:nvPr/>
        </p:nvSpPr>
        <p:spPr>
          <a:xfrm>
            <a:off x="10820058" y="2954454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23"/>
          <p:cNvSpPr/>
          <p:nvPr/>
        </p:nvSpPr>
        <p:spPr>
          <a:xfrm>
            <a:off x="15128687" y="3047030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Freeform 24"/>
          <p:cNvSpPr/>
          <p:nvPr/>
        </p:nvSpPr>
        <p:spPr>
          <a:xfrm>
            <a:off x="2725941" y="2984700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pic>
        <p:nvPicPr>
          <p:cNvPr id="43" name="Picture 42" descr="Logo Saysha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rot="10800000" flipV="1">
            <a:off x="1547726" y="4860005"/>
            <a:ext cx="359622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We take every precaution to guarantee that we fulfil our obligations, and we are cautious and thoughtful when we make them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622555" y="4886400"/>
            <a:ext cx="336550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Our facilities, which are guarantee that the data is secure with us and that access is appropriately managed.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 rot="10800000" flipV="1">
            <a:off x="9703123" y="4717169"/>
            <a:ext cx="376712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We are a relationship-based firm that works to give our customers a better business experience. We establishing a flexible,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long</a:t>
            </a:r>
            <a:r>
              <a:rPr lang="en-US" altLang="en-US" sz="3200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term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relationship with our clients will yield the best results and ensure the success of our projects.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4218255" y="4847807"/>
            <a:ext cx="318787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We  identify and meet the business needs of our clients, and we gain their trust by providing useful, adaptable, and flexible solutions that yield long-term benefits.</a:t>
            </a:r>
          </a:p>
        </p:txBody>
      </p:sp>
    </p:spTree>
    <p:extLst>
      <p:ext uri="{BB962C8B-B14F-4D97-AF65-F5344CB8AC3E}">
        <p14:creationId xmlns:p14="http://schemas.microsoft.com/office/powerpoint/2010/main" val="278247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7"/>
          <p:cNvSpPr txBox="1"/>
          <p:nvPr/>
        </p:nvSpPr>
        <p:spPr>
          <a:xfrm>
            <a:off x="16476" y="1768720"/>
            <a:ext cx="7968507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615"/>
              </a:lnSpc>
              <a:spcBef>
                <a:spcPct val="0"/>
              </a:spcBef>
            </a:pPr>
            <a:r>
              <a:rPr lang="en-US" sz="6346" b="1" u="none" strike="noStrike" spc="228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Project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27" y="3292461"/>
            <a:ext cx="3058160" cy="4612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268" r="-2792"/>
          <a:stretch/>
        </p:blipFill>
        <p:spPr>
          <a:xfrm>
            <a:off x="4776537" y="3116092"/>
            <a:ext cx="7339263" cy="46285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3700473"/>
            <a:ext cx="5257800" cy="3957627"/>
          </a:xfrm>
          <a:prstGeom prst="rect">
            <a:avLst/>
          </a:prstGeom>
        </p:spPr>
      </p:pic>
      <p:pic>
        <p:nvPicPr>
          <p:cNvPr id="20" name="Picture 19" descr="Logo Saysh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5941" y="8701652"/>
            <a:ext cx="1303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REMOTE S</a:t>
            </a:r>
            <a:r>
              <a:rPr lang="en-IN" altLang="en-US" sz="32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EN</a:t>
            </a: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SING(AGRICULTRE,CROP IDENTIFICATION,MONITORING)</a:t>
            </a:r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01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6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pic>
        <p:nvPicPr>
          <p:cNvPr id="15" name="Picture 14" descr="WECHESTER_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4" y="2281099"/>
            <a:ext cx="8171116" cy="5543976"/>
          </a:xfrm>
          <a:prstGeom prst="rect">
            <a:avLst/>
          </a:prstGeom>
        </p:spPr>
      </p:pic>
      <p:pic>
        <p:nvPicPr>
          <p:cNvPr id="16" name="Picture 15" descr="WITHOUT OUTPU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2355552"/>
            <a:ext cx="8534400" cy="54811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5313" y="8720149"/>
            <a:ext cx="13453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GB" alt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Signs&amp; Sign support</a:t>
            </a:r>
            <a:r>
              <a:rPr lang="en-IN" altLang="en-GB" sz="32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GB" alt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&amp;</a:t>
            </a:r>
            <a:r>
              <a:rPr lang="en-IN" altLang="en-GB" sz="32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GB" alt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PED </a:t>
            </a:r>
            <a:r>
              <a:rPr lang="en-GB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BUTTON)</a:t>
            </a:r>
            <a:endParaRPr lang="en-GB" altLang="en-U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02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91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18" name="Picture 17" descr="WhatsApp Image 2024-11-13 at 17.55.22_fa0c3547"/>
          <p:cNvPicPr>
            <a:picLocks noChangeAspect="1"/>
          </p:cNvPicPr>
          <p:nvPr/>
        </p:nvPicPr>
        <p:blipFill rotWithShape="1">
          <a:blip r:embed="rId3"/>
          <a:srcRect l="3520" r="21186"/>
          <a:stretch/>
        </p:blipFill>
        <p:spPr>
          <a:xfrm>
            <a:off x="1676400" y="2659825"/>
            <a:ext cx="7835834" cy="4802759"/>
          </a:xfrm>
          <a:prstGeom prst="rect">
            <a:avLst/>
          </a:prstGeom>
        </p:spPr>
      </p:pic>
      <p:pic>
        <p:nvPicPr>
          <p:cNvPr id="19" name="Picture 18" descr="WhatsApp Image 2024-11-13 at 17.55.52_b9a0af9d"/>
          <p:cNvPicPr>
            <a:picLocks noChangeAspect="1"/>
          </p:cNvPicPr>
          <p:nvPr/>
        </p:nvPicPr>
        <p:blipFill rotWithShape="1">
          <a:blip r:embed="rId4"/>
          <a:srcRect l="10655" r="33344"/>
          <a:stretch/>
        </p:blipFill>
        <p:spPr>
          <a:xfrm>
            <a:off x="9969435" y="2659825"/>
            <a:ext cx="7099365" cy="480275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03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85313" y="8720149"/>
            <a:ext cx="13453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IN" sz="3200" dirty="0" err="1">
                <a:latin typeface="Aparajita" panose="02020603050405020304" pitchFamily="18" charset="0"/>
                <a:cs typeface="Aparajita" panose="02020603050405020304" pitchFamily="18" charset="0"/>
              </a:rPr>
              <a:t>BuildingID_Conflation</a:t>
            </a:r>
            <a:r>
              <a:rPr lang="en-IN" sz="32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IN" sz="32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Using</a:t>
            </a:r>
            <a:r>
              <a:rPr lang="en-IN" sz="3200" spc="-5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</a:t>
            </a:r>
            <a:r>
              <a:rPr lang="en-IN" sz="32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through QGIS </a:t>
            </a:r>
            <a:r>
              <a:rPr lang="en-GB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  <a:endParaRPr lang="en-GB" altLang="en-U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736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97013"/>
            <a:ext cx="5438881" cy="48561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78" y="2497014"/>
            <a:ext cx="4314722" cy="48561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4434" r="25019" b="6878"/>
          <a:stretch>
            <a:fillRect/>
          </a:stretch>
        </p:blipFill>
        <p:spPr>
          <a:xfrm>
            <a:off x="11049000" y="2752980"/>
            <a:ext cx="6134631" cy="4572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04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85313" y="8720149"/>
            <a:ext cx="13453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3D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Building</a:t>
            </a:r>
            <a:r>
              <a:rPr lang="en-US" sz="3200" spc="-4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Footprint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 and Road Network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Using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through </a:t>
            </a:r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QGIS</a:t>
            </a:r>
            <a:r>
              <a:rPr lang="en-GB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  <a:endParaRPr lang="en-GB" altLang="en-U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72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190934" y="-2057400"/>
            <a:ext cx="19917660" cy="3086100"/>
            <a:chOff x="0" y="0"/>
            <a:chExt cx="52458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520028" y="9258300"/>
            <a:ext cx="19917660" cy="3086100"/>
            <a:chOff x="0" y="0"/>
            <a:chExt cx="5245803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2733509" y="-1612398"/>
            <a:ext cx="6449593" cy="3224796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 descr="Logo Says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95" y="1037213"/>
            <a:ext cx="4690853" cy="1243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0600" y="1172134"/>
            <a:ext cx="141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Montserrat Classic Bold" panose="020B0604020202020204" charset="0"/>
                <a:cs typeface="Aparajita" panose="02020603050405020304" pitchFamily="18" charset="0"/>
              </a:rPr>
              <a:t>SAYEISHAA MEP &amp;ARCH SOLN. PVT LTD</a:t>
            </a:r>
            <a:endParaRPr lang="en-IN" sz="2400" b="1" dirty="0">
              <a:solidFill>
                <a:srgbClr val="002060"/>
              </a:solidFill>
              <a:latin typeface="Montserrat Classic Bold" panose="020B0604020202020204" charset="0"/>
              <a:cs typeface="Aparajita" panose="02020603050405020304" pitchFamily="18" charset="0"/>
            </a:endParaRPr>
          </a:p>
        </p:txBody>
      </p:sp>
      <p:pic>
        <p:nvPicPr>
          <p:cNvPr id="20" name="Picture 19" descr="LULC"/>
          <p:cNvPicPr>
            <a:picLocks noChangeAspect="1"/>
          </p:cNvPicPr>
          <p:nvPr/>
        </p:nvPicPr>
        <p:blipFill rotWithShape="1">
          <a:blip r:embed="rId3"/>
          <a:srcRect r="2597"/>
          <a:stretch/>
        </p:blipFill>
        <p:spPr>
          <a:xfrm>
            <a:off x="990600" y="2416020"/>
            <a:ext cx="16992600" cy="607775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8698748"/>
            <a:ext cx="3178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CASE</a:t>
            </a:r>
            <a:r>
              <a:rPr lang="en-US" sz="3600" spc="-75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STUDY</a:t>
            </a: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 | </a:t>
            </a:r>
            <a:r>
              <a:rPr lang="en-US" sz="36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05</a:t>
            </a:r>
            <a:r>
              <a:rPr lang="en-US" sz="3600" spc="-1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5313" y="8720149"/>
            <a:ext cx="13453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parajita" panose="02020603050405020304" pitchFamily="18" charset="0"/>
                <a:cs typeface="Aparajita" panose="02020603050405020304" pitchFamily="18" charset="0"/>
                <a:sym typeface="+mn-ea"/>
              </a:rPr>
              <a:t>GIS (</a:t>
            </a:r>
            <a:r>
              <a:rPr lang="en-US" alt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Base map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Using</a:t>
            </a:r>
            <a:r>
              <a:rPr lang="en-US" sz="3200" spc="-5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dirty="0">
                <a:latin typeface="Aparajita" panose="02020603050405020304" pitchFamily="18" charset="0"/>
                <a:cs typeface="Aparajita" panose="02020603050405020304" pitchFamily="18" charset="0"/>
              </a:rPr>
              <a:t>through QGIS</a:t>
            </a:r>
            <a:r>
              <a:rPr lang="en-US" sz="3200" spc="-45" dirty="0">
                <a:latin typeface="Aparajita" panose="02020603050405020304" pitchFamily="18" charset="0"/>
                <a:cs typeface="Aparajita" panose="02020603050405020304" pitchFamily="18" charset="0"/>
              </a:rPr>
              <a:t> &amp; </a:t>
            </a:r>
            <a:r>
              <a:rPr lang="en-US" sz="3200" spc="-45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ArcGIS</a:t>
            </a:r>
            <a:r>
              <a:rPr lang="en-GB" altLang="en-US" sz="32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  <a:endParaRPr lang="en-GB" altLang="en-U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33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1127</Words>
  <Application>Microsoft Office PowerPoint</Application>
  <PresentationFormat>Custom</PresentationFormat>
  <Paragraphs>164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 MT</vt:lpstr>
      <vt:lpstr>Montserrat Classic</vt:lpstr>
      <vt:lpstr>Calibri</vt:lpstr>
      <vt:lpstr>Calibri Light</vt:lpstr>
      <vt:lpstr>Montserrat Classic Bold</vt:lpstr>
      <vt:lpstr>Montserrat Semi-Bold</vt:lpstr>
      <vt:lpstr>Wingdings</vt:lpstr>
      <vt:lpstr>Arial</vt:lpstr>
      <vt:lpstr>Kulachat Serif</vt:lpstr>
      <vt:lpstr>Aparajita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Professional Company Profile Presentation</dc:title>
  <dc:creator>Admin</dc:creator>
  <cp:lastModifiedBy>Admin</cp:lastModifiedBy>
  <cp:revision>47</cp:revision>
  <dcterms:created xsi:type="dcterms:W3CDTF">2006-08-16T00:00:00Z</dcterms:created>
  <dcterms:modified xsi:type="dcterms:W3CDTF">2024-12-02T08:48:55Z</dcterms:modified>
  <dc:identifier>DAGW1eao1U4</dc:identifier>
</cp:coreProperties>
</file>